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89" r:id="rId5"/>
    <p:sldId id="258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76" r:id="rId20"/>
    <p:sldId id="290" r:id="rId21"/>
    <p:sldId id="275" r:id="rId22"/>
    <p:sldId id="277" r:id="rId23"/>
    <p:sldId id="278" r:id="rId24"/>
    <p:sldId id="279" r:id="rId25"/>
    <p:sldId id="287" r:id="rId26"/>
    <p:sldId id="280" r:id="rId27"/>
    <p:sldId id="284" r:id="rId28"/>
    <p:sldId id="281" r:id="rId29"/>
    <p:sldId id="282" r:id="rId30"/>
    <p:sldId id="283" r:id="rId31"/>
    <p:sldId id="285" r:id="rId32"/>
    <p:sldId id="288" r:id="rId33"/>
    <p:sldId id="286" r:id="rId34"/>
    <p:sldId id="291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5B397"/>
    <a:srgbClr val="FFD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2"/>
    <p:restoredTop sz="94730"/>
  </p:normalViewPr>
  <p:slideViewPr>
    <p:cSldViewPr snapToGrid="0">
      <p:cViewPr varScale="1">
        <p:scale>
          <a:sx n="126" d="100"/>
          <a:sy n="126" d="100"/>
        </p:scale>
        <p:origin x="737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7A845-AFA2-475C-A1F4-859EA3996FE3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7817A-AEDF-4FA4-B3C9-CE188ABDC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8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31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184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464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02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925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91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8639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77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510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11085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031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9223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334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835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0960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1890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34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F9F42-8255-B7F9-D4B4-48CD5EE47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F9D171-1AC3-88F6-000B-EA91BFA2DD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D7E9A57-0B5B-E08F-A4EE-4B204F7FB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8A3245-FFEE-39EF-A99B-6F4ED7F4A2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662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8C2BD-BA1C-BC90-E877-0C82C29BE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515BB3-03D8-77E6-F3C7-4A96E37BC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A0E6C3-CD7D-8A8E-74F5-8D355A7D0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826716-F86E-CF4F-6E24-36194D387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308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00F93-415F-14D3-BEAC-E979BFC5B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0F7411D-9625-40D7-0989-B10F4F320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B4CCA33-4719-B5A0-1BFB-2F5EBAA21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B8B20A-A30F-336D-5CD8-AEE178D13A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858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9E281-3080-DFE2-40AC-430F67B42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F19BC5-BE7F-15AC-101D-6446936E80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49C7CCB-AB21-767C-1FB7-A64B8D938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49BD69-C0D3-1BF9-C919-C4A58F9CFB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874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0B810-9076-C683-7C06-10342857F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B8A26F4-95F3-B1CF-6FA2-200BC24351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A74D9F5-9AA5-420E-DED1-14FB8175C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A4FBE3-F0C6-28FC-E1C6-78FF4E79D9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963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889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280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7E861-0184-830A-DAE5-3CDF7F6F9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7397D4-2718-5058-9921-C207E781D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48631E-60D8-7A11-4805-1869EAB86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42B4F2-A0B0-9E0E-8C5B-D0004882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5A6E18-AEBB-6016-BA4E-5B8DE9AD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4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CC4BA-6D26-8782-E155-CCEEC0EF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D1BA53-8DC6-5DFD-7BD5-9195D3E75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D5069-6E97-7320-BCB9-7952B169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E75684-4A5B-3E91-7C01-C19B74361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333B7F-3B74-1ECD-AC79-0FD87959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70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F8ADC2-852B-E891-9F10-B26C4DD46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6E875B-0EEB-B072-8B13-389EF6EEF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51AE8-EEE6-359B-8973-7084F56C3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90E923-B170-6927-7243-41894C5C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EB1F86-1E5A-A292-1E98-F5E36CD2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49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98AA6-EA7F-77CC-0F01-E7E0FA9A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FEA425-49D8-1113-5B5A-DD15D886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12034A-9B1E-1655-5927-713B436F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E2D2D5-68EA-BA70-4DEA-BB8194AC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CE0F5-136D-11B9-48EF-B3662ECC7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793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E14B6-0BAF-A905-3AFB-73340A24F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CC5F94-9BE5-55E2-8099-6616BB3C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AA3AD0-7777-7C5D-B356-20183A27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11E3FA-66CB-A854-C45B-15794680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53DEF-48BE-0E70-EBD0-4BB20ACB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5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5876B-122B-0272-5955-83CFC521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BD1D33-1140-33A9-A796-67010B0DF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2DC04B-64BE-AB94-0504-B889B7D7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8E8AC5-4E98-AF94-DDFF-BC1C1E25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DD4388-E6DB-7D39-2821-7F078B3F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E9FAD0-3CA7-7E66-E4A6-41F67446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19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77EA5-D5E4-C1E9-1315-0657F404C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2EB10B-BF5B-48C4-13B0-AD8EFFB75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2B39D-F4EB-BD68-AE53-B0FBA2D45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1DADD30-32A1-3724-7A5D-21E056EB95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FCA49C-ECB8-459D-1075-C2D1460F75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B4B36F-81BC-0483-5E6E-61524683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85094C-0633-D71F-D802-17DA1DABB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5002D7F-C64E-1910-66D1-FF6ECB25E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04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3EF574-F531-A585-EB1F-5C43DBE0D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6CBD63-7DDB-E05B-B4EB-7F86F29C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D2CA14-FAC4-ED98-6D12-E86041F73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44DED5-651E-D07C-3D18-34801B77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04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070655-264B-6644-D503-D38BB195A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4442B7-3DA3-295B-6FBB-BCDF410C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9F7165-6388-9144-A2CA-4892CB6A1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60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7244F6-2196-B85D-EE36-5467CB4B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31EFF-ED52-A05F-97AB-A49B588E1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283D2-EF68-360C-0CA8-8AF826A21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38F72D-E7C7-167A-11D3-FAF325D71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A1C9A4-0364-5551-BC6E-4B5D867F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F4754C-1175-207D-2581-18EFB971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4AA43A-9FF4-4846-C45D-BC81FA1D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5AFA19-FECA-CFD3-647A-6D88E0135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F42053-04F7-C9A5-02CD-B40F3A19E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0700BC-0D11-E99C-7DB9-9FD293B4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A30E07-7D5A-60E2-E120-0E5EBD70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13C65C-62C1-A284-266A-B7314FB3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46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DFE8BE-1374-43F6-59E6-D7258354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B40918-103E-1FC3-D3F5-4D141580F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FA31D-0460-8E41-0C29-6B1FC83FDE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08F21-E9E8-433D-864C-B8F308608A8C}" type="datetimeFigureOut">
              <a:rPr lang="zh-CN" altLang="en-US" smtClean="0"/>
              <a:t>2024/9/25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DD3654-9513-4244-4810-1640D649C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E6500C-1AAF-E586-2340-52E011FF2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60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9436F-3482-07FE-DA52-2ADEE6DD01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Transformers, From Zero to Hero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EF8547-FC94-D117-5FA9-F157FA8EA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en-US" altLang="zh-CN" dirty="0">
                <a:latin typeface="Gabriola" panose="04040605051002020D02" pitchFamily="82" charset="0"/>
              </a:rPr>
              <a:t>Sourced from JsonBorn7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85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B3779-8D82-31F0-A142-1EADB05E8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27DD9-DFF9-B103-0FEE-41FE133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3F6D093-14CD-C263-15E4-435F3FDAEC2F}"/>
              </a:ext>
            </a:extLst>
          </p:cNvPr>
          <p:cNvGrpSpPr/>
          <p:nvPr/>
        </p:nvGrpSpPr>
        <p:grpSpPr>
          <a:xfrm>
            <a:off x="2215101" y="1563756"/>
            <a:ext cx="7540487" cy="5294244"/>
            <a:chOff x="371061" y="1563756"/>
            <a:chExt cx="7540487" cy="5294244"/>
          </a:xfrm>
        </p:grpSpPr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F8CCD0F3-A20A-0FDE-75EE-BA38E3A21A79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65CC90C0-C9C8-D852-94D8-121FEAFAE740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B5FDC359-05C3-3237-A72D-5F25CA4D1C4E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ECFFE6E4-43A6-E3BA-C41E-AF22D0B5FBF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F3C1A6CA-1BF1-B6C9-972E-E43E085706DC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BD968C6-8EA2-0CB1-98A0-3D37E40431CC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88D4836E-7E88-1743-5AD0-B83CB99D22FA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F9C115CF-1793-D68A-B660-6E617316A876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85CD9EC4-54BB-25E3-333A-71E245025FA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 flipV="1">
              <a:off x="1490870" y="4210878"/>
              <a:ext cx="530086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603C1AB-6F09-C0FB-0655-4A9A8F5E44DB}"/>
                </a:ext>
              </a:extLst>
            </p:cNvPr>
            <p:cNvGrpSpPr/>
            <p:nvPr/>
          </p:nvGrpSpPr>
          <p:grpSpPr>
            <a:xfrm>
              <a:off x="6791739" y="1563756"/>
              <a:ext cx="1119809" cy="5294243"/>
              <a:chOff x="6086060" y="1563757"/>
              <a:chExt cx="1119809" cy="4929118"/>
            </a:xfrm>
          </p:grpSpPr>
          <p:sp>
            <p:nvSpPr>
              <p:cNvPr id="18" name="流程图: 过程 17">
                <a:extLst>
                  <a:ext uri="{FF2B5EF4-FFF2-40B4-BE49-F238E27FC236}">
                    <a16:creationId xmlns:a16="http://schemas.microsoft.com/office/drawing/2014/main" id="{95AB9E40-B587-D8B6-E73E-99AA7BF29111}"/>
                  </a:ext>
                </a:extLst>
              </p:cNvPr>
              <p:cNvSpPr/>
              <p:nvPr/>
            </p:nvSpPr>
            <p:spPr>
              <a:xfrm>
                <a:off x="608606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A2077C1-E8FB-F2ED-F356-65F8F9CD0972}"/>
                  </a:ext>
                </a:extLst>
              </p:cNvPr>
              <p:cNvSpPr/>
              <p:nvPr/>
            </p:nvSpPr>
            <p:spPr>
              <a:xfrm>
                <a:off x="6452648" y="167480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3830903-8D2E-127C-93C5-DCCCDFFC1606}"/>
                  </a:ext>
                </a:extLst>
              </p:cNvPr>
              <p:cNvSpPr/>
              <p:nvPr/>
            </p:nvSpPr>
            <p:spPr>
              <a:xfrm>
                <a:off x="6452648" y="229486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97AA9985-1037-DC36-AD6F-C8AC19E6E1E6}"/>
                  </a:ext>
                </a:extLst>
              </p:cNvPr>
              <p:cNvSpPr/>
              <p:nvPr/>
            </p:nvSpPr>
            <p:spPr>
              <a:xfrm>
                <a:off x="6442709" y="291492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420617C1-7D3B-B86C-8D4B-6B7B69675FEF}"/>
                  </a:ext>
                </a:extLst>
              </p:cNvPr>
              <p:cNvSpPr/>
              <p:nvPr/>
            </p:nvSpPr>
            <p:spPr>
              <a:xfrm>
                <a:off x="6452648" y="355143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E140255E-76F0-A208-C338-A1147F25E79D}"/>
                  </a:ext>
                </a:extLst>
              </p:cNvPr>
              <p:cNvSpPr/>
              <p:nvPr/>
            </p:nvSpPr>
            <p:spPr>
              <a:xfrm>
                <a:off x="6452648" y="417971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5" name="矩形: 圆角 24">
                <a:extLst>
                  <a:ext uri="{FF2B5EF4-FFF2-40B4-BE49-F238E27FC236}">
                    <a16:creationId xmlns:a16="http://schemas.microsoft.com/office/drawing/2014/main" id="{4C31EAAA-4C55-82F5-7A85-D66FD8F0F175}"/>
                  </a:ext>
                </a:extLst>
              </p:cNvPr>
              <p:cNvSpPr/>
              <p:nvPr/>
            </p:nvSpPr>
            <p:spPr>
              <a:xfrm>
                <a:off x="6452648" y="480800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E5F4AD12-CC10-DA70-DD82-2559FFB49369}"/>
                  </a:ext>
                </a:extLst>
              </p:cNvPr>
              <p:cNvSpPr/>
              <p:nvPr/>
            </p:nvSpPr>
            <p:spPr>
              <a:xfrm>
                <a:off x="6442709" y="543628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3AE5BFE-FA24-27B9-6122-86ED7DE55808}"/>
                </a:ext>
              </a:extLst>
            </p:cNvPr>
            <p:cNvSpPr txBox="1"/>
            <p:nvPr/>
          </p:nvSpPr>
          <p:spPr>
            <a:xfrm>
              <a:off x="1857458" y="3658984"/>
              <a:ext cx="443666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 algorithm</a:t>
              </a:r>
              <a:endParaRPr lang="zh-CN" altLang="en-US" dirty="0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7037300F-664F-472B-58E9-E156C88A7571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D4F5045-7155-43A1-E7A1-313D3BD17B9E}"/>
                </a:ext>
              </a:extLst>
            </p:cNvPr>
            <p:cNvSpPr/>
            <p:nvPr/>
          </p:nvSpPr>
          <p:spPr>
            <a:xfrm>
              <a:off x="7158327" y="6406219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4BC11415-6B96-D70D-E159-5DFCA766C132}"/>
              </a:ext>
            </a:extLst>
          </p:cNvPr>
          <p:cNvSpPr txBox="1"/>
          <p:nvPr/>
        </p:nvSpPr>
        <p:spPr>
          <a:xfrm>
            <a:off x="6996071" y="1051549"/>
            <a:ext cx="4436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One hot encoding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65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016A0-EA2E-1C3D-E4CB-E62256AB3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0998C-8F84-F61E-5DC7-DA63E762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99320143-1E42-2272-1D5E-35C98F25B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tokenizers: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we choose right way to split the </a:t>
            </a:r>
            <a:r>
              <a:rPr lang="en-US" altLang="zh-CN" u="sng" dirty="0">
                <a:latin typeface="Gabriola" panose="04040605051002020D02" pitchFamily="82" charset="0"/>
              </a:rPr>
              <a:t>natural language </a:t>
            </a:r>
            <a:r>
              <a:rPr lang="en-US" altLang="zh-CN" dirty="0">
                <a:latin typeface="Gabriola" panose="04040605051002020D02" pitchFamily="82" charset="0"/>
              </a:rPr>
              <a:t>into </a:t>
            </a:r>
            <a:r>
              <a:rPr lang="en-US" altLang="zh-CN" u="sng" dirty="0">
                <a:latin typeface="Gabriola" panose="04040605051002020D02" pitchFamily="82" charset="0"/>
              </a:rPr>
              <a:t>tokens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45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6B188-EAAB-1C90-0205-035EE0521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BE412F-5DFE-B4AE-DF04-81BF9FCC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A7994EA-C19B-53E4-457B-F723003B86F4}"/>
              </a:ext>
            </a:extLst>
          </p:cNvPr>
          <p:cNvGrpSpPr/>
          <p:nvPr/>
        </p:nvGrpSpPr>
        <p:grpSpPr>
          <a:xfrm>
            <a:off x="3504869" y="1354172"/>
            <a:ext cx="5602356" cy="5294243"/>
            <a:chOff x="2567609" y="1563756"/>
            <a:chExt cx="5602356" cy="5294243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DF30E03-49B0-6572-8CC4-C0E4CCEDAEBC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3B037958-4EA3-C18A-EB66-51330C0D0562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1A5F8E0D-3AB3-5FDD-D2C3-B6D84086E65E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CC4B8A3-A123-E7AC-61BE-529A210E9B06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4503C31-08FA-6FEA-A23F-2087594DE245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AF5DFC3-222F-E2A7-725E-340F19D9482C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37CF06A-CCE4-4725-B8B0-2DC9A5E1BAC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A798B32-8A87-6BDA-8347-69B6391BC38A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ADDFF734-9E5F-CDC2-B7C0-7355F1F31EAF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3940169-3668-9E36-3730-31A4DF62056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FED83F8F-9A51-F08D-F886-F73CCE9CD0CD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E7AC938E-6D46-C7BC-9346-4ADD6F115626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2AFD2E28-E091-F815-9CE1-2AF4C8017495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ABA8FD40-54D7-8667-FAD6-099631E3C4FD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3681096F-DC98-2E47-7C4F-414979E89C67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21DE80A1-FF80-F786-FF8B-7D08BF740300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4501689-7901-F6EE-B7BF-6E0477E9259C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A46EDD65-EBE9-EE7E-9C98-83244D92A130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3FD864EF-5260-F0C0-A568-45617E3B9F9E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34717DA9-6299-FF09-9A10-92629AC66DBB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27795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F1987-C5A6-F3F4-CF10-47C067A2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C4149-F44D-46D5-4B39-AEBB11D0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90831E5-0588-DC8D-1ACD-1410A9137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266" y="1252538"/>
            <a:ext cx="9385468" cy="3578210"/>
          </a:xfrm>
          <a:prstGeom prst="rect">
            <a:avLst/>
          </a:prstGeom>
        </p:spPr>
      </p:pic>
      <p:sp>
        <p:nvSpPr>
          <p:cNvPr id="26" name="内容占位符 18">
            <a:extLst>
              <a:ext uri="{FF2B5EF4-FFF2-40B4-BE49-F238E27FC236}">
                <a16:creationId xmlns:a16="http://schemas.microsoft.com/office/drawing/2014/main" id="{C3F60B3D-42DE-D371-9EFD-BD9C43ED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45053"/>
            <a:ext cx="10515600" cy="1346215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man + royal = king</a:t>
            </a:r>
          </a:p>
          <a:p>
            <a:r>
              <a:rPr lang="en-US" altLang="zh-CN" dirty="0">
                <a:latin typeface="Gabriola" panose="04040605051002020D02" pitchFamily="82" charset="0"/>
              </a:rPr>
              <a:t>king – man + woman = queen</a:t>
            </a:r>
          </a:p>
          <a:p>
            <a:pPr marL="0" indent="0">
              <a:buNone/>
            </a:pP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66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A355A-71CF-ECBF-EF65-78C97C2B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CE4B8-559C-39F2-1E68-CDDD4BBB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8F1C86-2696-F55B-2D90-A7D8E294D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45" y="1790700"/>
            <a:ext cx="4383263" cy="4305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A9213D-95D6-68C0-CAFA-2451AA38B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354" y="1828800"/>
            <a:ext cx="4819701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3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974F0-C771-BEDD-3B13-E0CEF310A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FA033-391A-13B0-E27B-A7855E0AB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0" name="流程图: 终止 9">
            <a:extLst>
              <a:ext uri="{FF2B5EF4-FFF2-40B4-BE49-F238E27FC236}">
                <a16:creationId xmlns:a16="http://schemas.microsoft.com/office/drawing/2014/main" id="{745479FD-CB9B-85D6-3787-53948CDE77F2}"/>
              </a:ext>
            </a:extLst>
          </p:cNvPr>
          <p:cNvSpPr/>
          <p:nvPr/>
        </p:nvSpPr>
        <p:spPr>
          <a:xfrm rot="5400000">
            <a:off x="-1048308" y="3417434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过程 10">
            <a:extLst>
              <a:ext uri="{FF2B5EF4-FFF2-40B4-BE49-F238E27FC236}">
                <a16:creationId xmlns:a16="http://schemas.microsoft.com/office/drawing/2014/main" id="{A2A0D28B-F83E-404C-1AA0-725C9AF63478}"/>
              </a:ext>
            </a:extLst>
          </p:cNvPr>
          <p:cNvSpPr/>
          <p:nvPr/>
        </p:nvSpPr>
        <p:spPr>
          <a:xfrm>
            <a:off x="337229" y="185718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2" name="流程图: 过程 11">
            <a:extLst>
              <a:ext uri="{FF2B5EF4-FFF2-40B4-BE49-F238E27FC236}">
                <a16:creationId xmlns:a16="http://schemas.microsoft.com/office/drawing/2014/main" id="{97FFDA92-5EFE-A42F-675F-211BFFBBAA67}"/>
              </a:ext>
            </a:extLst>
          </p:cNvPr>
          <p:cNvSpPr/>
          <p:nvPr/>
        </p:nvSpPr>
        <p:spPr>
          <a:xfrm>
            <a:off x="337228" y="224390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2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3" name="流程图: 过程 12">
            <a:extLst>
              <a:ext uri="{FF2B5EF4-FFF2-40B4-BE49-F238E27FC236}">
                <a16:creationId xmlns:a16="http://schemas.microsoft.com/office/drawing/2014/main" id="{95751107-8219-A5F2-6013-F89016CE140C}"/>
              </a:ext>
            </a:extLst>
          </p:cNvPr>
          <p:cNvSpPr/>
          <p:nvPr/>
        </p:nvSpPr>
        <p:spPr>
          <a:xfrm>
            <a:off x="337227" y="26306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3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E91FCBEE-4584-F827-32DE-0900C0863A81}"/>
              </a:ext>
            </a:extLst>
          </p:cNvPr>
          <p:cNvSpPr/>
          <p:nvPr/>
        </p:nvSpPr>
        <p:spPr>
          <a:xfrm rot="5400000">
            <a:off x="398935" y="3044638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5" name="流程图: 过程 14">
            <a:extLst>
              <a:ext uri="{FF2B5EF4-FFF2-40B4-BE49-F238E27FC236}">
                <a16:creationId xmlns:a16="http://schemas.microsoft.com/office/drawing/2014/main" id="{E3E1BA3F-DB90-5937-3716-F10D7BFF8D86}"/>
              </a:ext>
            </a:extLst>
          </p:cNvPr>
          <p:cNvSpPr/>
          <p:nvPr/>
        </p:nvSpPr>
        <p:spPr>
          <a:xfrm>
            <a:off x="337226" y="34040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6" name="流程图: 过程 15">
            <a:extLst>
              <a:ext uri="{FF2B5EF4-FFF2-40B4-BE49-F238E27FC236}">
                <a16:creationId xmlns:a16="http://schemas.microsoft.com/office/drawing/2014/main" id="{0E894808-5AA3-A609-9092-D08C7AC3B3E3}"/>
              </a:ext>
            </a:extLst>
          </p:cNvPr>
          <p:cNvSpPr/>
          <p:nvPr/>
        </p:nvSpPr>
        <p:spPr>
          <a:xfrm>
            <a:off x="337225" y="3790761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i+1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流程图: 过程 16">
            <a:extLst>
              <a:ext uri="{FF2B5EF4-FFF2-40B4-BE49-F238E27FC236}">
                <a16:creationId xmlns:a16="http://schemas.microsoft.com/office/drawing/2014/main" id="{F145B400-333A-A852-46DC-F9B567B21B23}"/>
              </a:ext>
            </a:extLst>
          </p:cNvPr>
          <p:cNvSpPr/>
          <p:nvPr/>
        </p:nvSpPr>
        <p:spPr>
          <a:xfrm rot="5400000">
            <a:off x="398935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339F4498-AC6B-F14B-8BF9-0A7A9EEFD34B}"/>
              </a:ext>
            </a:extLst>
          </p:cNvPr>
          <p:cNvSpPr/>
          <p:nvPr/>
        </p:nvSpPr>
        <p:spPr>
          <a:xfrm>
            <a:off x="337226" y="45641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流程图: 过程 18">
            <a:extLst>
              <a:ext uri="{FF2B5EF4-FFF2-40B4-BE49-F238E27FC236}">
                <a16:creationId xmlns:a16="http://schemas.microsoft.com/office/drawing/2014/main" id="{7F01A282-AAB3-13AB-72B6-14E54A15BF79}"/>
              </a:ext>
            </a:extLst>
          </p:cNvPr>
          <p:cNvSpPr/>
          <p:nvPr/>
        </p:nvSpPr>
        <p:spPr>
          <a:xfrm>
            <a:off x="337225" y="49971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936C3904-DEDF-0E98-AE15-BA512B98302F}"/>
              </a:ext>
            </a:extLst>
          </p:cNvPr>
          <p:cNvSpPr/>
          <p:nvPr/>
        </p:nvSpPr>
        <p:spPr>
          <a:xfrm>
            <a:off x="866415" y="186871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流程图: 过程 20">
            <a:extLst>
              <a:ext uri="{FF2B5EF4-FFF2-40B4-BE49-F238E27FC236}">
                <a16:creationId xmlns:a16="http://schemas.microsoft.com/office/drawing/2014/main" id="{60C45AF3-0033-A1C6-88E9-05C7AD0D9474}"/>
              </a:ext>
            </a:extLst>
          </p:cNvPr>
          <p:cNvSpPr/>
          <p:nvPr/>
        </p:nvSpPr>
        <p:spPr>
          <a:xfrm>
            <a:off x="866414" y="225542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2" name="流程图: 过程 21">
            <a:extLst>
              <a:ext uri="{FF2B5EF4-FFF2-40B4-BE49-F238E27FC236}">
                <a16:creationId xmlns:a16="http://schemas.microsoft.com/office/drawing/2014/main" id="{9F38A38C-6311-A129-B448-9D6164A897D8}"/>
              </a:ext>
            </a:extLst>
          </p:cNvPr>
          <p:cNvSpPr/>
          <p:nvPr/>
        </p:nvSpPr>
        <p:spPr>
          <a:xfrm>
            <a:off x="866413" y="264214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3" name="流程图: 过程 22">
            <a:extLst>
              <a:ext uri="{FF2B5EF4-FFF2-40B4-BE49-F238E27FC236}">
                <a16:creationId xmlns:a16="http://schemas.microsoft.com/office/drawing/2014/main" id="{87B46A84-7017-2676-A383-0189DD0EFB2D}"/>
              </a:ext>
            </a:extLst>
          </p:cNvPr>
          <p:cNvSpPr/>
          <p:nvPr/>
        </p:nvSpPr>
        <p:spPr>
          <a:xfrm>
            <a:off x="866412" y="341557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流程图: 过程 23">
            <a:extLst>
              <a:ext uri="{FF2B5EF4-FFF2-40B4-BE49-F238E27FC236}">
                <a16:creationId xmlns:a16="http://schemas.microsoft.com/office/drawing/2014/main" id="{6F1E3AA7-33DF-B79A-116B-96C07BF7B69A}"/>
              </a:ext>
            </a:extLst>
          </p:cNvPr>
          <p:cNvSpPr/>
          <p:nvPr/>
        </p:nvSpPr>
        <p:spPr>
          <a:xfrm>
            <a:off x="852305" y="380003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5" name="流程图: 过程 24">
            <a:extLst>
              <a:ext uri="{FF2B5EF4-FFF2-40B4-BE49-F238E27FC236}">
                <a16:creationId xmlns:a16="http://schemas.microsoft.com/office/drawing/2014/main" id="{D18AA5D3-D633-AE30-3BE4-46C0B8571D75}"/>
              </a:ext>
            </a:extLst>
          </p:cNvPr>
          <p:cNvSpPr/>
          <p:nvPr/>
        </p:nvSpPr>
        <p:spPr>
          <a:xfrm>
            <a:off x="838200" y="45830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6" name="流程图: 过程 25">
            <a:extLst>
              <a:ext uri="{FF2B5EF4-FFF2-40B4-BE49-F238E27FC236}">
                <a16:creationId xmlns:a16="http://schemas.microsoft.com/office/drawing/2014/main" id="{095EDC51-953E-2D4C-1BF7-F7355E3510B2}"/>
              </a:ext>
            </a:extLst>
          </p:cNvPr>
          <p:cNvSpPr/>
          <p:nvPr/>
        </p:nvSpPr>
        <p:spPr>
          <a:xfrm>
            <a:off x="838199" y="50160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7" name="流程图: 过程 26">
            <a:extLst>
              <a:ext uri="{FF2B5EF4-FFF2-40B4-BE49-F238E27FC236}">
                <a16:creationId xmlns:a16="http://schemas.microsoft.com/office/drawing/2014/main" id="{AB11544A-EFDD-3ACC-1E3B-CC74DF536E93}"/>
              </a:ext>
            </a:extLst>
          </p:cNvPr>
          <p:cNvSpPr/>
          <p:nvPr/>
        </p:nvSpPr>
        <p:spPr>
          <a:xfrm rot="5400000">
            <a:off x="874208" y="305436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8" name="流程图: 过程 27">
            <a:extLst>
              <a:ext uri="{FF2B5EF4-FFF2-40B4-BE49-F238E27FC236}">
                <a16:creationId xmlns:a16="http://schemas.microsoft.com/office/drawing/2014/main" id="{2436101D-1101-2280-8BFC-1457817B8ABB}"/>
              </a:ext>
            </a:extLst>
          </p:cNvPr>
          <p:cNvSpPr/>
          <p:nvPr/>
        </p:nvSpPr>
        <p:spPr>
          <a:xfrm rot="5400000">
            <a:off x="874208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9" name="流程图: 过程 28">
            <a:extLst>
              <a:ext uri="{FF2B5EF4-FFF2-40B4-BE49-F238E27FC236}">
                <a16:creationId xmlns:a16="http://schemas.microsoft.com/office/drawing/2014/main" id="{EC6CAE03-7C85-F90B-2C7A-06124D50FC8F}"/>
              </a:ext>
            </a:extLst>
          </p:cNvPr>
          <p:cNvSpPr/>
          <p:nvPr/>
        </p:nvSpPr>
        <p:spPr>
          <a:xfrm>
            <a:off x="2085109" y="2370127"/>
            <a:ext cx="2597727" cy="2531075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A43DFF4-DCD9-AB39-58BC-9DDD7E03B44E}"/>
              </a:ext>
            </a:extLst>
          </p:cNvPr>
          <p:cNvCxnSpPr>
            <a:cxnSpLocks/>
          </p:cNvCxnSpPr>
          <p:nvPr/>
        </p:nvCxnSpPr>
        <p:spPr>
          <a:xfrm>
            <a:off x="1274660" y="2095500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4FFD69C-4224-4476-BF35-A8A8F77A0A03}"/>
              </a:ext>
            </a:extLst>
          </p:cNvPr>
          <p:cNvCxnSpPr>
            <a:cxnSpLocks/>
          </p:cNvCxnSpPr>
          <p:nvPr/>
        </p:nvCxnSpPr>
        <p:spPr>
          <a:xfrm flipV="1">
            <a:off x="1274660" y="4901202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过程 38">
            <a:extLst>
              <a:ext uri="{FF2B5EF4-FFF2-40B4-BE49-F238E27FC236}">
                <a16:creationId xmlns:a16="http://schemas.microsoft.com/office/drawing/2014/main" id="{F7B08C49-48FC-9666-BE23-336A1D33F2E1}"/>
              </a:ext>
            </a:extLst>
          </p:cNvPr>
          <p:cNvSpPr/>
          <p:nvPr/>
        </p:nvSpPr>
        <p:spPr>
          <a:xfrm>
            <a:off x="2358841" y="2037657"/>
            <a:ext cx="205026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V×N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0" name="流程图: 过程 39">
            <a:extLst>
              <a:ext uri="{FF2B5EF4-FFF2-40B4-BE49-F238E27FC236}">
                <a16:creationId xmlns:a16="http://schemas.microsoft.com/office/drawing/2014/main" id="{75798173-344E-B181-A8FF-477EC8B9155B}"/>
              </a:ext>
            </a:extLst>
          </p:cNvPr>
          <p:cNvSpPr/>
          <p:nvPr/>
        </p:nvSpPr>
        <p:spPr>
          <a:xfrm>
            <a:off x="2099216" y="2811087"/>
            <a:ext cx="2569940" cy="272779"/>
          </a:xfrm>
          <a:prstGeom prst="flowChart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Vector of word </a:t>
            </a:r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1" name="流程图: 过程 40">
            <a:extLst>
              <a:ext uri="{FF2B5EF4-FFF2-40B4-BE49-F238E27FC236}">
                <a16:creationId xmlns:a16="http://schemas.microsoft.com/office/drawing/2014/main" id="{B3A54176-C5A6-6CC9-040B-7A851016B930}"/>
              </a:ext>
            </a:extLst>
          </p:cNvPr>
          <p:cNvSpPr/>
          <p:nvPr/>
        </p:nvSpPr>
        <p:spPr>
          <a:xfrm>
            <a:off x="2085109" y="4895896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Embedding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2" name="流程图: 终止 41">
            <a:extLst>
              <a:ext uri="{FF2B5EF4-FFF2-40B4-BE49-F238E27FC236}">
                <a16:creationId xmlns:a16="http://schemas.microsoft.com/office/drawing/2014/main" id="{57E6D488-654A-8803-2E0D-8923365F7334}"/>
              </a:ext>
            </a:extLst>
          </p:cNvPr>
          <p:cNvSpPr/>
          <p:nvPr/>
        </p:nvSpPr>
        <p:spPr>
          <a:xfrm rot="5400000">
            <a:off x="3728200" y="3417435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539677E9-AAE6-58A5-D76E-3A661A83F7E1}"/>
              </a:ext>
            </a:extLst>
          </p:cNvPr>
          <p:cNvSpPr/>
          <p:nvPr/>
        </p:nvSpPr>
        <p:spPr>
          <a:xfrm>
            <a:off x="5003269" y="3377653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DF96ECC-FD77-5C11-5BA8-01213584B597}"/>
              </a:ext>
            </a:extLst>
          </p:cNvPr>
          <p:cNvCxnSpPr>
            <a:cxnSpLocks/>
          </p:cNvCxnSpPr>
          <p:nvPr/>
        </p:nvCxnSpPr>
        <p:spPr>
          <a:xfrm flipV="1">
            <a:off x="4682832" y="1962104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B5940AA9-20EF-E9B3-54F5-9E2939C29692}"/>
              </a:ext>
            </a:extLst>
          </p:cNvPr>
          <p:cNvCxnSpPr>
            <a:cxnSpLocks/>
          </p:cNvCxnSpPr>
          <p:nvPr/>
        </p:nvCxnSpPr>
        <p:spPr>
          <a:xfrm>
            <a:off x="4682831" y="4901202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图: 过程 47">
            <a:extLst>
              <a:ext uri="{FF2B5EF4-FFF2-40B4-BE49-F238E27FC236}">
                <a16:creationId xmlns:a16="http://schemas.microsoft.com/office/drawing/2014/main" id="{BAD93324-5F4B-08AA-BB3B-98A49AEF3AB6}"/>
              </a:ext>
            </a:extLst>
          </p:cNvPr>
          <p:cNvSpPr/>
          <p:nvPr/>
        </p:nvSpPr>
        <p:spPr>
          <a:xfrm>
            <a:off x="5651782" y="18171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h1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9" name="流程图: 过程 48">
            <a:extLst>
              <a:ext uri="{FF2B5EF4-FFF2-40B4-BE49-F238E27FC236}">
                <a16:creationId xmlns:a16="http://schemas.microsoft.com/office/drawing/2014/main" id="{4FF411B0-A0AB-0EC1-7736-F8AD01B8C42E}"/>
              </a:ext>
            </a:extLst>
          </p:cNvPr>
          <p:cNvSpPr/>
          <p:nvPr/>
        </p:nvSpPr>
        <p:spPr>
          <a:xfrm>
            <a:off x="5651781" y="220383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h2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0" name="流程图: 过程 49">
            <a:extLst>
              <a:ext uri="{FF2B5EF4-FFF2-40B4-BE49-F238E27FC236}">
                <a16:creationId xmlns:a16="http://schemas.microsoft.com/office/drawing/2014/main" id="{5F7BDAC2-E1B4-5AB1-8793-5D6B7B71E7E2}"/>
              </a:ext>
            </a:extLst>
          </p:cNvPr>
          <p:cNvSpPr/>
          <p:nvPr/>
        </p:nvSpPr>
        <p:spPr>
          <a:xfrm>
            <a:off x="5651780" y="25905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h3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3" name="流程图: 过程 52">
            <a:extLst>
              <a:ext uri="{FF2B5EF4-FFF2-40B4-BE49-F238E27FC236}">
                <a16:creationId xmlns:a16="http://schemas.microsoft.com/office/drawing/2014/main" id="{D8F9F1D5-9E45-5413-5B0B-3B08CCF2CE60}"/>
              </a:ext>
            </a:extLst>
          </p:cNvPr>
          <p:cNvSpPr/>
          <p:nvPr/>
        </p:nvSpPr>
        <p:spPr>
          <a:xfrm>
            <a:off x="5623567" y="4531496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4" name="流程图: 过程 53">
            <a:extLst>
              <a:ext uri="{FF2B5EF4-FFF2-40B4-BE49-F238E27FC236}">
                <a16:creationId xmlns:a16="http://schemas.microsoft.com/office/drawing/2014/main" id="{720AC28D-AB30-9AE9-796B-D50A76EF3C6B}"/>
              </a:ext>
            </a:extLst>
          </p:cNvPr>
          <p:cNvSpPr/>
          <p:nvPr/>
        </p:nvSpPr>
        <p:spPr>
          <a:xfrm>
            <a:off x="5623566" y="4964493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 err="1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5" name="流程图: 过程 54">
            <a:extLst>
              <a:ext uri="{FF2B5EF4-FFF2-40B4-BE49-F238E27FC236}">
                <a16:creationId xmlns:a16="http://schemas.microsoft.com/office/drawing/2014/main" id="{20A8362D-B977-BCA8-C243-88368E8E36DE}"/>
              </a:ext>
            </a:extLst>
          </p:cNvPr>
          <p:cNvSpPr/>
          <p:nvPr/>
        </p:nvSpPr>
        <p:spPr>
          <a:xfrm rot="5400000">
            <a:off x="5719496" y="339857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6" name="流程图: 过程 55">
            <a:extLst>
              <a:ext uri="{FF2B5EF4-FFF2-40B4-BE49-F238E27FC236}">
                <a16:creationId xmlns:a16="http://schemas.microsoft.com/office/drawing/2014/main" id="{5A8AF7ED-4DAF-76AC-283C-70B0961FEE5A}"/>
              </a:ext>
            </a:extLst>
          </p:cNvPr>
          <p:cNvSpPr/>
          <p:nvPr/>
        </p:nvSpPr>
        <p:spPr>
          <a:xfrm rot="5400000">
            <a:off x="5719496" y="386524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998935BB-F969-93C8-E6DA-32436ADCCA9B}"/>
              </a:ext>
            </a:extLst>
          </p:cNvPr>
          <p:cNvCxnSpPr>
            <a:cxnSpLocks/>
          </p:cNvCxnSpPr>
          <p:nvPr/>
        </p:nvCxnSpPr>
        <p:spPr>
          <a:xfrm>
            <a:off x="6031811" y="1994779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E5451A4-BCF9-6637-FD20-5F61D36E0F5F}"/>
              </a:ext>
            </a:extLst>
          </p:cNvPr>
          <p:cNvCxnSpPr>
            <a:cxnSpLocks/>
          </p:cNvCxnSpPr>
          <p:nvPr/>
        </p:nvCxnSpPr>
        <p:spPr>
          <a:xfrm flipV="1">
            <a:off x="6031811" y="4800481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过程 58">
            <a:extLst>
              <a:ext uri="{FF2B5EF4-FFF2-40B4-BE49-F238E27FC236}">
                <a16:creationId xmlns:a16="http://schemas.microsoft.com/office/drawing/2014/main" id="{C1D40DB3-D01E-5E4F-8B9C-5137AC5D3DF4}"/>
              </a:ext>
            </a:extLst>
          </p:cNvPr>
          <p:cNvSpPr/>
          <p:nvPr/>
        </p:nvSpPr>
        <p:spPr>
          <a:xfrm>
            <a:off x="6842260" y="2281061"/>
            <a:ext cx="3264631" cy="2531075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W’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825A8AC2-6E34-1863-615C-90E8D2AAC91E}"/>
              </a:ext>
            </a:extLst>
          </p:cNvPr>
          <p:cNvSpPr txBox="1"/>
          <p:nvPr/>
        </p:nvSpPr>
        <p:spPr>
          <a:xfrm>
            <a:off x="7256775" y="1891765"/>
            <a:ext cx="2442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 ×V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62" name="流程图: 终止 61">
            <a:extLst>
              <a:ext uri="{FF2B5EF4-FFF2-40B4-BE49-F238E27FC236}">
                <a16:creationId xmlns:a16="http://schemas.microsoft.com/office/drawing/2014/main" id="{FA358D2E-8B57-D2BF-13FC-38B71C496953}"/>
              </a:ext>
            </a:extLst>
          </p:cNvPr>
          <p:cNvSpPr/>
          <p:nvPr/>
        </p:nvSpPr>
        <p:spPr>
          <a:xfrm rot="5400000">
            <a:off x="9156688" y="3328367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3C7745A-7129-8F65-5D2D-4EEE8688C7B7}"/>
              </a:ext>
            </a:extLst>
          </p:cNvPr>
          <p:cNvCxnSpPr>
            <a:cxnSpLocks/>
          </p:cNvCxnSpPr>
          <p:nvPr/>
        </p:nvCxnSpPr>
        <p:spPr>
          <a:xfrm flipV="1">
            <a:off x="10113944" y="1878921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96DC57DD-A5CD-D6F6-F9A5-345EF19A11C7}"/>
              </a:ext>
            </a:extLst>
          </p:cNvPr>
          <p:cNvCxnSpPr>
            <a:cxnSpLocks/>
          </p:cNvCxnSpPr>
          <p:nvPr/>
        </p:nvCxnSpPr>
        <p:spPr>
          <a:xfrm>
            <a:off x="10099837" y="4809595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>
            <a:extLst>
              <a:ext uri="{FF2B5EF4-FFF2-40B4-BE49-F238E27FC236}">
                <a16:creationId xmlns:a16="http://schemas.microsoft.com/office/drawing/2014/main" id="{1D55381F-910C-DD2A-1FB7-524F78D35404}"/>
              </a:ext>
            </a:extLst>
          </p:cNvPr>
          <p:cNvSpPr/>
          <p:nvPr/>
        </p:nvSpPr>
        <p:spPr>
          <a:xfrm>
            <a:off x="11078465" y="177360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6" name="流程图: 过程 65">
            <a:extLst>
              <a:ext uri="{FF2B5EF4-FFF2-40B4-BE49-F238E27FC236}">
                <a16:creationId xmlns:a16="http://schemas.microsoft.com/office/drawing/2014/main" id="{5CB1DF88-D6E6-EC87-98EC-50D317D18D3B}"/>
              </a:ext>
            </a:extLst>
          </p:cNvPr>
          <p:cNvSpPr/>
          <p:nvPr/>
        </p:nvSpPr>
        <p:spPr>
          <a:xfrm>
            <a:off x="11078464" y="2160322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7" name="流程图: 过程 66">
            <a:extLst>
              <a:ext uri="{FF2B5EF4-FFF2-40B4-BE49-F238E27FC236}">
                <a16:creationId xmlns:a16="http://schemas.microsoft.com/office/drawing/2014/main" id="{71E0D8F3-48A8-249A-7311-9FD6B2A0406F}"/>
              </a:ext>
            </a:extLst>
          </p:cNvPr>
          <p:cNvSpPr/>
          <p:nvPr/>
        </p:nvSpPr>
        <p:spPr>
          <a:xfrm>
            <a:off x="11078463" y="254703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8" name="流程图: 过程 67">
            <a:extLst>
              <a:ext uri="{FF2B5EF4-FFF2-40B4-BE49-F238E27FC236}">
                <a16:creationId xmlns:a16="http://schemas.microsoft.com/office/drawing/2014/main" id="{5C754466-3418-C223-917A-9E025D82E5AA}"/>
              </a:ext>
            </a:extLst>
          </p:cNvPr>
          <p:cNvSpPr/>
          <p:nvPr/>
        </p:nvSpPr>
        <p:spPr>
          <a:xfrm>
            <a:off x="11092087" y="330823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9" name="流程图: 过程 68">
            <a:extLst>
              <a:ext uri="{FF2B5EF4-FFF2-40B4-BE49-F238E27FC236}">
                <a16:creationId xmlns:a16="http://schemas.microsoft.com/office/drawing/2014/main" id="{6CC37597-1CDC-DF28-5CE5-BD22E673F9B9}"/>
              </a:ext>
            </a:extLst>
          </p:cNvPr>
          <p:cNvSpPr/>
          <p:nvPr/>
        </p:nvSpPr>
        <p:spPr>
          <a:xfrm>
            <a:off x="11058041" y="3703165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0" name="流程图: 过程 69">
            <a:extLst>
              <a:ext uri="{FF2B5EF4-FFF2-40B4-BE49-F238E27FC236}">
                <a16:creationId xmlns:a16="http://schemas.microsoft.com/office/drawing/2014/main" id="{BED2A6ED-79EF-CB3E-A9D9-86A3161CA90F}"/>
              </a:ext>
            </a:extLst>
          </p:cNvPr>
          <p:cNvSpPr/>
          <p:nvPr/>
        </p:nvSpPr>
        <p:spPr>
          <a:xfrm>
            <a:off x="11050250" y="4487987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1" name="流程图: 过程 70">
            <a:extLst>
              <a:ext uri="{FF2B5EF4-FFF2-40B4-BE49-F238E27FC236}">
                <a16:creationId xmlns:a16="http://schemas.microsoft.com/office/drawing/2014/main" id="{933D6134-A940-7603-BDC4-A0ADA7F7F0AD}"/>
              </a:ext>
            </a:extLst>
          </p:cNvPr>
          <p:cNvSpPr/>
          <p:nvPr/>
        </p:nvSpPr>
        <p:spPr>
          <a:xfrm>
            <a:off x="11050249" y="4920984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2" name="流程图: 过程 71">
            <a:extLst>
              <a:ext uri="{FF2B5EF4-FFF2-40B4-BE49-F238E27FC236}">
                <a16:creationId xmlns:a16="http://schemas.microsoft.com/office/drawing/2014/main" id="{016DC275-91F9-1920-759B-2E3E22E50451}"/>
              </a:ext>
            </a:extLst>
          </p:cNvPr>
          <p:cNvSpPr/>
          <p:nvPr/>
        </p:nvSpPr>
        <p:spPr>
          <a:xfrm rot="5400000">
            <a:off x="11086258" y="295925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3" name="流程图: 过程 72">
            <a:extLst>
              <a:ext uri="{FF2B5EF4-FFF2-40B4-BE49-F238E27FC236}">
                <a16:creationId xmlns:a16="http://schemas.microsoft.com/office/drawing/2014/main" id="{4B8012C9-EE6D-F447-8760-D20B3519D0C6}"/>
              </a:ext>
            </a:extLst>
          </p:cNvPr>
          <p:cNvSpPr/>
          <p:nvPr/>
        </p:nvSpPr>
        <p:spPr>
          <a:xfrm rot="5400000">
            <a:off x="11086258" y="4109679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001AB25-BE9C-66C4-4A4E-00385AB824ED}"/>
              </a:ext>
            </a:extLst>
          </p:cNvPr>
          <p:cNvSpPr txBox="1"/>
          <p:nvPr/>
        </p:nvSpPr>
        <p:spPr>
          <a:xfrm>
            <a:off x="10631227" y="794438"/>
            <a:ext cx="1274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Output</a:t>
            </a:r>
          </a:p>
          <a:p>
            <a:pPr algn="ctr"/>
            <a:r>
              <a:rPr lang="en-US" altLang="zh-CN" dirty="0" err="1">
                <a:latin typeface="Gabriola" panose="04040605051002020D02" pitchFamily="82" charset="0"/>
              </a:rPr>
              <a:t>Softmax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5" name="流程图: 过程 74">
            <a:extLst>
              <a:ext uri="{FF2B5EF4-FFF2-40B4-BE49-F238E27FC236}">
                <a16:creationId xmlns:a16="http://schemas.microsoft.com/office/drawing/2014/main" id="{CDB56F3E-E48A-43F7-39E7-DBE4D884B766}"/>
              </a:ext>
            </a:extLst>
          </p:cNvPr>
          <p:cNvSpPr/>
          <p:nvPr/>
        </p:nvSpPr>
        <p:spPr>
          <a:xfrm>
            <a:off x="10427325" y="3338835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7" name="流程图: 过程 76">
            <a:extLst>
              <a:ext uri="{FF2B5EF4-FFF2-40B4-BE49-F238E27FC236}">
                <a16:creationId xmlns:a16="http://schemas.microsoft.com/office/drawing/2014/main" id="{067472B4-1521-71F6-A991-B6B37E9B6EF7}"/>
              </a:ext>
            </a:extLst>
          </p:cNvPr>
          <p:cNvSpPr/>
          <p:nvPr/>
        </p:nvSpPr>
        <p:spPr>
          <a:xfrm>
            <a:off x="7185317" y="4825640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Context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63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DBA07-92BA-EBAA-9EFD-46D09E28E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10E3F-0846-F90E-F48A-FA8C993E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B34D97-4555-254C-D64B-CDEBD8BDF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194" y="1552141"/>
            <a:ext cx="8605612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86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1EBAE-85E6-D67A-45A4-F507FC9E4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83520-E849-ABBA-CDB4-D55F1611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7404163F-075F-CF16-0B42-4E05047EB20E}"/>
              </a:ext>
            </a:extLst>
          </p:cNvPr>
          <p:cNvSpPr/>
          <p:nvPr/>
        </p:nvSpPr>
        <p:spPr>
          <a:xfrm>
            <a:off x="173182" y="200934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射 </a:t>
            </a:r>
            <a:r>
              <a:rPr lang="en-US" altLang="zh-CN" dirty="0">
                <a:solidFill>
                  <a:schemeClr val="tx1"/>
                </a:solidFill>
              </a:rPr>
              <a:t>[1,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F2CFDC9B-89C8-4CDD-9305-FB1860A4F9E0}"/>
              </a:ext>
            </a:extLst>
          </p:cNvPr>
          <p:cNvSpPr/>
          <p:nvPr/>
        </p:nvSpPr>
        <p:spPr>
          <a:xfrm>
            <a:off x="173182" y="297223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雕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BEA94F52-3138-FCFF-B030-5AE95F4939AB}"/>
              </a:ext>
            </a:extLst>
          </p:cNvPr>
          <p:cNvSpPr/>
          <p:nvPr/>
        </p:nvSpPr>
        <p:spPr>
          <a:xfrm>
            <a:off x="173182" y="394811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雄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1,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8242866B-A625-6755-D759-30C1A8B4EEBD}"/>
              </a:ext>
            </a:extLst>
          </p:cNvPr>
          <p:cNvSpPr/>
          <p:nvPr/>
        </p:nvSpPr>
        <p:spPr>
          <a:xfrm>
            <a:off x="173182" y="491100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传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1]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72FF9C4-9287-6607-4C42-61A6E7FFE8FE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2327564" y="2220841"/>
            <a:ext cx="547253" cy="14852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8B0BB2B-12B9-AFAE-810A-6320E99FC6D1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2327564" y="3183732"/>
            <a:ext cx="547253" cy="5223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2B9693E-84A7-98A9-1F23-1CA1E7559AE8}"/>
              </a:ext>
            </a:extLst>
          </p:cNvPr>
          <p:cNvCxnSpPr>
            <a:cxnSpLocks/>
            <a:stCxn id="6" idx="3"/>
            <a:endCxn id="18" idx="1"/>
          </p:cNvCxnSpPr>
          <p:nvPr/>
        </p:nvCxnSpPr>
        <p:spPr>
          <a:xfrm flipV="1">
            <a:off x="2327564" y="3706091"/>
            <a:ext cx="547253" cy="4535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5D9C46D-5D7F-33E7-438A-C3ED55C0D14F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 flipV="1">
            <a:off x="2327564" y="3706091"/>
            <a:ext cx="547253" cy="14164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AD5E5578-8F12-4EC5-035A-94A579A4C212}"/>
              </a:ext>
            </a:extLst>
          </p:cNvPr>
          <p:cNvSpPr/>
          <p:nvPr/>
        </p:nvSpPr>
        <p:spPr>
          <a:xfrm>
            <a:off x="2874817" y="2804138"/>
            <a:ext cx="1524001" cy="1803905"/>
          </a:xfrm>
          <a:custGeom>
            <a:avLst/>
            <a:gdLst>
              <a:gd name="connsiteX0" fmla="*/ 0 w 1524001"/>
              <a:gd name="connsiteY0" fmla="*/ 254000 h 1803905"/>
              <a:gd name="connsiteX1" fmla="*/ 254000 w 1524001"/>
              <a:gd name="connsiteY1" fmla="*/ 0 h 1803905"/>
              <a:gd name="connsiteX2" fmla="*/ 762001 w 1524001"/>
              <a:gd name="connsiteY2" fmla="*/ 0 h 1803905"/>
              <a:gd name="connsiteX3" fmla="*/ 1270001 w 1524001"/>
              <a:gd name="connsiteY3" fmla="*/ 0 h 1803905"/>
              <a:gd name="connsiteX4" fmla="*/ 1524001 w 1524001"/>
              <a:gd name="connsiteY4" fmla="*/ 254000 h 1803905"/>
              <a:gd name="connsiteX5" fmla="*/ 1524001 w 1524001"/>
              <a:gd name="connsiteY5" fmla="*/ 901953 h 1803905"/>
              <a:gd name="connsiteX6" fmla="*/ 1524001 w 1524001"/>
              <a:gd name="connsiteY6" fmla="*/ 1549905 h 1803905"/>
              <a:gd name="connsiteX7" fmla="*/ 1270001 w 1524001"/>
              <a:gd name="connsiteY7" fmla="*/ 1803905 h 1803905"/>
              <a:gd name="connsiteX8" fmla="*/ 741680 w 1524001"/>
              <a:gd name="connsiteY8" fmla="*/ 1803905 h 1803905"/>
              <a:gd name="connsiteX9" fmla="*/ 254000 w 1524001"/>
              <a:gd name="connsiteY9" fmla="*/ 1803905 h 1803905"/>
              <a:gd name="connsiteX10" fmla="*/ 0 w 1524001"/>
              <a:gd name="connsiteY10" fmla="*/ 1549905 h 1803905"/>
              <a:gd name="connsiteX11" fmla="*/ 0 w 1524001"/>
              <a:gd name="connsiteY11" fmla="*/ 927871 h 1803905"/>
              <a:gd name="connsiteX12" fmla="*/ 0 w 1524001"/>
              <a:gd name="connsiteY12" fmla="*/ 254000 h 180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24001" h="1803905" fill="none" extrusionOk="0">
                <a:moveTo>
                  <a:pt x="0" y="254000"/>
                </a:moveTo>
                <a:cubicBezTo>
                  <a:pt x="-33424" y="121042"/>
                  <a:pt x="99909" y="-4474"/>
                  <a:pt x="254000" y="0"/>
                </a:cubicBezTo>
                <a:cubicBezTo>
                  <a:pt x="502326" y="-9772"/>
                  <a:pt x="634651" y="6293"/>
                  <a:pt x="762001" y="0"/>
                </a:cubicBezTo>
                <a:cubicBezTo>
                  <a:pt x="889351" y="-6293"/>
                  <a:pt x="1156521" y="-4681"/>
                  <a:pt x="1270001" y="0"/>
                </a:cubicBezTo>
                <a:cubicBezTo>
                  <a:pt x="1406829" y="62"/>
                  <a:pt x="1539840" y="114903"/>
                  <a:pt x="1524001" y="254000"/>
                </a:cubicBezTo>
                <a:cubicBezTo>
                  <a:pt x="1551084" y="505275"/>
                  <a:pt x="1529178" y="641232"/>
                  <a:pt x="1524001" y="901953"/>
                </a:cubicBezTo>
                <a:cubicBezTo>
                  <a:pt x="1518824" y="1162674"/>
                  <a:pt x="1506938" y="1395509"/>
                  <a:pt x="1524001" y="1549905"/>
                </a:cubicBezTo>
                <a:cubicBezTo>
                  <a:pt x="1527028" y="1671153"/>
                  <a:pt x="1401442" y="1810745"/>
                  <a:pt x="1270001" y="1803905"/>
                </a:cubicBezTo>
                <a:cubicBezTo>
                  <a:pt x="1157699" y="1786484"/>
                  <a:pt x="1002078" y="1784446"/>
                  <a:pt x="741680" y="1803905"/>
                </a:cubicBezTo>
                <a:cubicBezTo>
                  <a:pt x="481282" y="1823364"/>
                  <a:pt x="422821" y="1827078"/>
                  <a:pt x="254000" y="1803905"/>
                </a:cubicBezTo>
                <a:cubicBezTo>
                  <a:pt x="122137" y="1810162"/>
                  <a:pt x="4526" y="1700397"/>
                  <a:pt x="0" y="1549905"/>
                </a:cubicBezTo>
                <a:cubicBezTo>
                  <a:pt x="27001" y="1327702"/>
                  <a:pt x="30384" y="1058897"/>
                  <a:pt x="0" y="927871"/>
                </a:cubicBezTo>
                <a:cubicBezTo>
                  <a:pt x="-30384" y="796845"/>
                  <a:pt x="22720" y="388931"/>
                  <a:pt x="0" y="254000"/>
                </a:cubicBezTo>
                <a:close/>
              </a:path>
              <a:path w="1524001" h="1803905" stroke="0" extrusionOk="0">
                <a:moveTo>
                  <a:pt x="0" y="254000"/>
                </a:moveTo>
                <a:cubicBezTo>
                  <a:pt x="-98" y="97693"/>
                  <a:pt x="132489" y="-9705"/>
                  <a:pt x="254000" y="0"/>
                </a:cubicBezTo>
                <a:cubicBezTo>
                  <a:pt x="351662" y="-5996"/>
                  <a:pt x="598376" y="13374"/>
                  <a:pt x="741680" y="0"/>
                </a:cubicBezTo>
                <a:cubicBezTo>
                  <a:pt x="884984" y="-13374"/>
                  <a:pt x="1103415" y="-19302"/>
                  <a:pt x="1270001" y="0"/>
                </a:cubicBezTo>
                <a:cubicBezTo>
                  <a:pt x="1395758" y="27050"/>
                  <a:pt x="1504553" y="130462"/>
                  <a:pt x="1524001" y="254000"/>
                </a:cubicBezTo>
                <a:cubicBezTo>
                  <a:pt x="1516886" y="419881"/>
                  <a:pt x="1527490" y="582528"/>
                  <a:pt x="1524001" y="888993"/>
                </a:cubicBezTo>
                <a:cubicBezTo>
                  <a:pt x="1520512" y="1195458"/>
                  <a:pt x="1492177" y="1246656"/>
                  <a:pt x="1524001" y="1549905"/>
                </a:cubicBezTo>
                <a:cubicBezTo>
                  <a:pt x="1541742" y="1664457"/>
                  <a:pt x="1418464" y="1799417"/>
                  <a:pt x="1270001" y="1803905"/>
                </a:cubicBezTo>
                <a:cubicBezTo>
                  <a:pt x="1118411" y="1796328"/>
                  <a:pt x="927047" y="1811759"/>
                  <a:pt x="782321" y="1803905"/>
                </a:cubicBezTo>
                <a:cubicBezTo>
                  <a:pt x="637595" y="1796051"/>
                  <a:pt x="468680" y="1814583"/>
                  <a:pt x="254000" y="1803905"/>
                </a:cubicBezTo>
                <a:cubicBezTo>
                  <a:pt x="92902" y="1788509"/>
                  <a:pt x="-25857" y="1686997"/>
                  <a:pt x="0" y="1549905"/>
                </a:cubicBezTo>
                <a:cubicBezTo>
                  <a:pt x="28008" y="1384361"/>
                  <a:pt x="6970" y="1131831"/>
                  <a:pt x="0" y="914912"/>
                </a:cubicBezTo>
                <a:cubicBezTo>
                  <a:pt x="-6970" y="697993"/>
                  <a:pt x="16616" y="418755"/>
                  <a:pt x="0" y="2540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EAE9BDED-DC8B-D874-21EB-83EC4C93E7ED}"/>
              </a:ext>
            </a:extLst>
          </p:cNvPr>
          <p:cNvCxnSpPr>
            <a:cxnSpLocks/>
            <a:stCxn id="18" idx="3"/>
            <a:endCxn id="45" idx="1"/>
          </p:cNvCxnSpPr>
          <p:nvPr/>
        </p:nvCxnSpPr>
        <p:spPr>
          <a:xfrm flipV="1">
            <a:off x="4398818" y="3706090"/>
            <a:ext cx="70658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8C11FD18-D4BF-7DDA-4CDD-1CEF2A2E7EDA}"/>
              </a:ext>
            </a:extLst>
          </p:cNvPr>
          <p:cNvSpPr/>
          <p:nvPr/>
        </p:nvSpPr>
        <p:spPr>
          <a:xfrm>
            <a:off x="4333010" y="3394365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流程图: 可选过程 44">
            <a:extLst>
              <a:ext uri="{FF2B5EF4-FFF2-40B4-BE49-F238E27FC236}">
                <a16:creationId xmlns:a16="http://schemas.microsoft.com/office/drawing/2014/main" id="{70EB9A01-0513-109F-8D7D-3A036016A1CA}"/>
              </a:ext>
            </a:extLst>
          </p:cNvPr>
          <p:cNvSpPr/>
          <p:nvPr/>
        </p:nvSpPr>
        <p:spPr>
          <a:xfrm>
            <a:off x="5105401" y="2233774"/>
            <a:ext cx="380999" cy="2944631"/>
          </a:xfrm>
          <a:custGeom>
            <a:avLst/>
            <a:gdLst>
              <a:gd name="connsiteX0" fmla="*/ 0 w 380999"/>
              <a:gd name="connsiteY0" fmla="*/ 63500 h 2944631"/>
              <a:gd name="connsiteX1" fmla="*/ 63500 w 380999"/>
              <a:gd name="connsiteY1" fmla="*/ 0 h 2944631"/>
              <a:gd name="connsiteX2" fmla="*/ 317499 w 380999"/>
              <a:gd name="connsiteY2" fmla="*/ 0 h 2944631"/>
              <a:gd name="connsiteX3" fmla="*/ 380999 w 380999"/>
              <a:gd name="connsiteY3" fmla="*/ 63500 h 2944631"/>
              <a:gd name="connsiteX4" fmla="*/ 380999 w 380999"/>
              <a:gd name="connsiteY4" fmla="*/ 683379 h 2944631"/>
              <a:gd name="connsiteX5" fmla="*/ 380999 w 380999"/>
              <a:gd name="connsiteY5" fmla="*/ 1246905 h 2944631"/>
              <a:gd name="connsiteX6" fmla="*/ 380999 w 380999"/>
              <a:gd name="connsiteY6" fmla="*/ 1838608 h 2944631"/>
              <a:gd name="connsiteX7" fmla="*/ 380999 w 380999"/>
              <a:gd name="connsiteY7" fmla="*/ 2881131 h 2944631"/>
              <a:gd name="connsiteX8" fmla="*/ 317499 w 380999"/>
              <a:gd name="connsiteY8" fmla="*/ 2944631 h 2944631"/>
              <a:gd name="connsiteX9" fmla="*/ 63500 w 380999"/>
              <a:gd name="connsiteY9" fmla="*/ 2944631 h 2944631"/>
              <a:gd name="connsiteX10" fmla="*/ 0 w 380999"/>
              <a:gd name="connsiteY10" fmla="*/ 2881131 h 2944631"/>
              <a:gd name="connsiteX11" fmla="*/ 0 w 380999"/>
              <a:gd name="connsiteY11" fmla="*/ 2261252 h 2944631"/>
              <a:gd name="connsiteX12" fmla="*/ 0 w 380999"/>
              <a:gd name="connsiteY12" fmla="*/ 1725902 h 2944631"/>
              <a:gd name="connsiteX13" fmla="*/ 0 w 380999"/>
              <a:gd name="connsiteY13" fmla="*/ 1246905 h 2944631"/>
              <a:gd name="connsiteX14" fmla="*/ 0 w 380999"/>
              <a:gd name="connsiteY14" fmla="*/ 767908 h 2944631"/>
              <a:gd name="connsiteX15" fmla="*/ 0 w 380999"/>
              <a:gd name="connsiteY15" fmla="*/ 63500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80999" h="2944631" fill="none" extrusionOk="0">
                <a:moveTo>
                  <a:pt x="0" y="63500"/>
                </a:moveTo>
                <a:cubicBezTo>
                  <a:pt x="-228" y="32687"/>
                  <a:pt x="30302" y="-4964"/>
                  <a:pt x="63500" y="0"/>
                </a:cubicBezTo>
                <a:cubicBezTo>
                  <a:pt x="176415" y="5101"/>
                  <a:pt x="236085" y="3578"/>
                  <a:pt x="317499" y="0"/>
                </a:cubicBezTo>
                <a:cubicBezTo>
                  <a:pt x="347839" y="-5588"/>
                  <a:pt x="373377" y="24200"/>
                  <a:pt x="380999" y="63500"/>
                </a:cubicBezTo>
                <a:cubicBezTo>
                  <a:pt x="380866" y="304109"/>
                  <a:pt x="381978" y="506745"/>
                  <a:pt x="380999" y="683379"/>
                </a:cubicBezTo>
                <a:cubicBezTo>
                  <a:pt x="380020" y="860013"/>
                  <a:pt x="403046" y="1013770"/>
                  <a:pt x="380999" y="1246905"/>
                </a:cubicBezTo>
                <a:cubicBezTo>
                  <a:pt x="358952" y="1480040"/>
                  <a:pt x="395021" y="1663480"/>
                  <a:pt x="380999" y="1838608"/>
                </a:cubicBezTo>
                <a:cubicBezTo>
                  <a:pt x="366977" y="2013736"/>
                  <a:pt x="339275" y="2535855"/>
                  <a:pt x="380999" y="2881131"/>
                </a:cubicBezTo>
                <a:cubicBezTo>
                  <a:pt x="381692" y="2916716"/>
                  <a:pt x="354895" y="2949878"/>
                  <a:pt x="317499" y="2944631"/>
                </a:cubicBezTo>
                <a:cubicBezTo>
                  <a:pt x="235783" y="2938581"/>
                  <a:pt x="116653" y="2943100"/>
                  <a:pt x="63500" y="2944631"/>
                </a:cubicBezTo>
                <a:cubicBezTo>
                  <a:pt x="24968" y="2952023"/>
                  <a:pt x="4207" y="2916803"/>
                  <a:pt x="0" y="2881131"/>
                </a:cubicBezTo>
                <a:cubicBezTo>
                  <a:pt x="-19357" y="2666951"/>
                  <a:pt x="-17671" y="2513257"/>
                  <a:pt x="0" y="2261252"/>
                </a:cubicBezTo>
                <a:cubicBezTo>
                  <a:pt x="17671" y="2009247"/>
                  <a:pt x="26041" y="1895875"/>
                  <a:pt x="0" y="1725902"/>
                </a:cubicBezTo>
                <a:cubicBezTo>
                  <a:pt x="-26041" y="1555929"/>
                  <a:pt x="-1901" y="1443996"/>
                  <a:pt x="0" y="1246905"/>
                </a:cubicBezTo>
                <a:cubicBezTo>
                  <a:pt x="1901" y="1049814"/>
                  <a:pt x="-13509" y="941622"/>
                  <a:pt x="0" y="767908"/>
                </a:cubicBezTo>
                <a:cubicBezTo>
                  <a:pt x="13509" y="594194"/>
                  <a:pt x="17279" y="372784"/>
                  <a:pt x="0" y="63500"/>
                </a:cubicBezTo>
                <a:close/>
              </a:path>
              <a:path w="380999" h="2944631" stroke="0" extrusionOk="0">
                <a:moveTo>
                  <a:pt x="0" y="63500"/>
                </a:moveTo>
                <a:cubicBezTo>
                  <a:pt x="-15" y="25906"/>
                  <a:pt x="31872" y="-1780"/>
                  <a:pt x="63500" y="0"/>
                </a:cubicBezTo>
                <a:cubicBezTo>
                  <a:pt x="171072" y="-1844"/>
                  <a:pt x="223905" y="3419"/>
                  <a:pt x="317499" y="0"/>
                </a:cubicBezTo>
                <a:cubicBezTo>
                  <a:pt x="353500" y="2048"/>
                  <a:pt x="381880" y="33256"/>
                  <a:pt x="380999" y="63500"/>
                </a:cubicBezTo>
                <a:cubicBezTo>
                  <a:pt x="403389" y="271972"/>
                  <a:pt x="403675" y="469095"/>
                  <a:pt x="380999" y="570674"/>
                </a:cubicBezTo>
                <a:cubicBezTo>
                  <a:pt x="358323" y="672253"/>
                  <a:pt x="384876" y="1010427"/>
                  <a:pt x="380999" y="1190552"/>
                </a:cubicBezTo>
                <a:cubicBezTo>
                  <a:pt x="377122" y="1370677"/>
                  <a:pt x="408218" y="1684061"/>
                  <a:pt x="380999" y="1810431"/>
                </a:cubicBezTo>
                <a:cubicBezTo>
                  <a:pt x="353780" y="1936801"/>
                  <a:pt x="343469" y="2655247"/>
                  <a:pt x="380999" y="2881131"/>
                </a:cubicBezTo>
                <a:cubicBezTo>
                  <a:pt x="384713" y="2914726"/>
                  <a:pt x="353270" y="2945133"/>
                  <a:pt x="317499" y="2944631"/>
                </a:cubicBezTo>
                <a:cubicBezTo>
                  <a:pt x="254838" y="2944622"/>
                  <a:pt x="178514" y="2953023"/>
                  <a:pt x="63500" y="2944631"/>
                </a:cubicBezTo>
                <a:cubicBezTo>
                  <a:pt x="27191" y="2943715"/>
                  <a:pt x="-5659" y="2915503"/>
                  <a:pt x="0" y="2881131"/>
                </a:cubicBezTo>
                <a:cubicBezTo>
                  <a:pt x="-14834" y="2655039"/>
                  <a:pt x="-5708" y="2470451"/>
                  <a:pt x="0" y="2345781"/>
                </a:cubicBezTo>
                <a:cubicBezTo>
                  <a:pt x="5708" y="2221111"/>
                  <a:pt x="-3740" y="2027489"/>
                  <a:pt x="0" y="1782255"/>
                </a:cubicBezTo>
                <a:cubicBezTo>
                  <a:pt x="3740" y="1537021"/>
                  <a:pt x="-3453" y="1425665"/>
                  <a:pt x="0" y="1162376"/>
                </a:cubicBezTo>
                <a:cubicBezTo>
                  <a:pt x="3453" y="899087"/>
                  <a:pt x="8724" y="771275"/>
                  <a:pt x="0" y="655203"/>
                </a:cubicBezTo>
                <a:cubicBezTo>
                  <a:pt x="-8724" y="539131"/>
                  <a:pt x="8666" y="220809"/>
                  <a:pt x="0" y="635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流程图: 过程 45">
            <a:extLst>
              <a:ext uri="{FF2B5EF4-FFF2-40B4-BE49-F238E27FC236}">
                <a16:creationId xmlns:a16="http://schemas.microsoft.com/office/drawing/2014/main" id="{25075C0E-EC86-B575-1908-EED08EB9D625}"/>
              </a:ext>
            </a:extLst>
          </p:cNvPr>
          <p:cNvSpPr/>
          <p:nvPr/>
        </p:nvSpPr>
        <p:spPr>
          <a:xfrm>
            <a:off x="4876800" y="5255634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76CA9900-DAFD-F956-AD19-3712FE1066BF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5486400" y="3706089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流程图: 可选过程 49">
            <a:extLst>
              <a:ext uri="{FF2B5EF4-FFF2-40B4-BE49-F238E27FC236}">
                <a16:creationId xmlns:a16="http://schemas.microsoft.com/office/drawing/2014/main" id="{CE5C434C-AED9-6A28-A6F9-F5DE3A3C3A4B}"/>
              </a:ext>
            </a:extLst>
          </p:cNvPr>
          <p:cNvSpPr/>
          <p:nvPr/>
        </p:nvSpPr>
        <p:spPr>
          <a:xfrm>
            <a:off x="6172201" y="2734441"/>
            <a:ext cx="1641762" cy="1943295"/>
          </a:xfrm>
          <a:custGeom>
            <a:avLst/>
            <a:gdLst>
              <a:gd name="connsiteX0" fmla="*/ 0 w 1641762"/>
              <a:gd name="connsiteY0" fmla="*/ 273627 h 1943295"/>
              <a:gd name="connsiteX1" fmla="*/ 273627 w 1641762"/>
              <a:gd name="connsiteY1" fmla="*/ 0 h 1943295"/>
              <a:gd name="connsiteX2" fmla="*/ 820881 w 1641762"/>
              <a:gd name="connsiteY2" fmla="*/ 0 h 1943295"/>
              <a:gd name="connsiteX3" fmla="*/ 1368135 w 1641762"/>
              <a:gd name="connsiteY3" fmla="*/ 0 h 1943295"/>
              <a:gd name="connsiteX4" fmla="*/ 1641762 w 1641762"/>
              <a:gd name="connsiteY4" fmla="*/ 273627 h 1943295"/>
              <a:gd name="connsiteX5" fmla="*/ 1641762 w 1641762"/>
              <a:gd name="connsiteY5" fmla="*/ 971648 h 1943295"/>
              <a:gd name="connsiteX6" fmla="*/ 1641762 w 1641762"/>
              <a:gd name="connsiteY6" fmla="*/ 1669668 h 1943295"/>
              <a:gd name="connsiteX7" fmla="*/ 1368135 w 1641762"/>
              <a:gd name="connsiteY7" fmla="*/ 1943295 h 1943295"/>
              <a:gd name="connsiteX8" fmla="*/ 798991 w 1641762"/>
              <a:gd name="connsiteY8" fmla="*/ 1943295 h 1943295"/>
              <a:gd name="connsiteX9" fmla="*/ 273627 w 1641762"/>
              <a:gd name="connsiteY9" fmla="*/ 1943295 h 1943295"/>
              <a:gd name="connsiteX10" fmla="*/ 0 w 1641762"/>
              <a:gd name="connsiteY10" fmla="*/ 1669668 h 1943295"/>
              <a:gd name="connsiteX11" fmla="*/ 0 w 1641762"/>
              <a:gd name="connsiteY11" fmla="*/ 999568 h 1943295"/>
              <a:gd name="connsiteX12" fmla="*/ 0 w 1641762"/>
              <a:gd name="connsiteY12" fmla="*/ 273627 h 1943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762" h="1943295" fill="none" extrusionOk="0">
                <a:moveTo>
                  <a:pt x="0" y="273627"/>
                </a:moveTo>
                <a:cubicBezTo>
                  <a:pt x="-7431" y="124135"/>
                  <a:pt x="87176" y="-11446"/>
                  <a:pt x="273627" y="0"/>
                </a:cubicBezTo>
                <a:cubicBezTo>
                  <a:pt x="386320" y="19462"/>
                  <a:pt x="667772" y="-2014"/>
                  <a:pt x="820881" y="0"/>
                </a:cubicBezTo>
                <a:cubicBezTo>
                  <a:pt x="973990" y="2014"/>
                  <a:pt x="1212059" y="-3479"/>
                  <a:pt x="1368135" y="0"/>
                </a:cubicBezTo>
                <a:cubicBezTo>
                  <a:pt x="1485961" y="595"/>
                  <a:pt x="1664321" y="124192"/>
                  <a:pt x="1641762" y="273627"/>
                </a:cubicBezTo>
                <a:cubicBezTo>
                  <a:pt x="1618361" y="542254"/>
                  <a:pt x="1651231" y="754191"/>
                  <a:pt x="1641762" y="971648"/>
                </a:cubicBezTo>
                <a:cubicBezTo>
                  <a:pt x="1632293" y="1189105"/>
                  <a:pt x="1637028" y="1430431"/>
                  <a:pt x="1641762" y="1669668"/>
                </a:cubicBezTo>
                <a:cubicBezTo>
                  <a:pt x="1642363" y="1817006"/>
                  <a:pt x="1498732" y="1959177"/>
                  <a:pt x="1368135" y="1943295"/>
                </a:cubicBezTo>
                <a:cubicBezTo>
                  <a:pt x="1198727" y="1959719"/>
                  <a:pt x="917067" y="1919481"/>
                  <a:pt x="798991" y="1943295"/>
                </a:cubicBezTo>
                <a:cubicBezTo>
                  <a:pt x="680915" y="1967109"/>
                  <a:pt x="386361" y="1940304"/>
                  <a:pt x="273627" y="1943295"/>
                </a:cubicBezTo>
                <a:cubicBezTo>
                  <a:pt x="138779" y="1955389"/>
                  <a:pt x="6183" y="1834737"/>
                  <a:pt x="0" y="1669668"/>
                </a:cubicBezTo>
                <a:cubicBezTo>
                  <a:pt x="26524" y="1342307"/>
                  <a:pt x="14162" y="1188372"/>
                  <a:pt x="0" y="999568"/>
                </a:cubicBezTo>
                <a:cubicBezTo>
                  <a:pt x="-14162" y="810764"/>
                  <a:pt x="-31937" y="578904"/>
                  <a:pt x="0" y="273627"/>
                </a:cubicBezTo>
                <a:close/>
              </a:path>
              <a:path w="1641762" h="1943295" stroke="0" extrusionOk="0">
                <a:moveTo>
                  <a:pt x="0" y="273627"/>
                </a:moveTo>
                <a:cubicBezTo>
                  <a:pt x="-224" y="85825"/>
                  <a:pt x="155319" y="-16966"/>
                  <a:pt x="273627" y="0"/>
                </a:cubicBezTo>
                <a:cubicBezTo>
                  <a:pt x="514203" y="14534"/>
                  <a:pt x="618205" y="25464"/>
                  <a:pt x="798991" y="0"/>
                </a:cubicBezTo>
                <a:cubicBezTo>
                  <a:pt x="979777" y="-25464"/>
                  <a:pt x="1198476" y="-21494"/>
                  <a:pt x="1368135" y="0"/>
                </a:cubicBezTo>
                <a:cubicBezTo>
                  <a:pt x="1505574" y="25481"/>
                  <a:pt x="1615552" y="145071"/>
                  <a:pt x="1641762" y="273627"/>
                </a:cubicBezTo>
                <a:cubicBezTo>
                  <a:pt x="1669816" y="505550"/>
                  <a:pt x="1618880" y="767788"/>
                  <a:pt x="1641762" y="957687"/>
                </a:cubicBezTo>
                <a:cubicBezTo>
                  <a:pt x="1664644" y="1147586"/>
                  <a:pt x="1614378" y="1470474"/>
                  <a:pt x="1641762" y="1669668"/>
                </a:cubicBezTo>
                <a:cubicBezTo>
                  <a:pt x="1663162" y="1789754"/>
                  <a:pt x="1529126" y="1937881"/>
                  <a:pt x="1368135" y="1943295"/>
                </a:cubicBezTo>
                <a:cubicBezTo>
                  <a:pt x="1119187" y="1928692"/>
                  <a:pt x="1104547" y="1933594"/>
                  <a:pt x="842771" y="1943295"/>
                </a:cubicBezTo>
                <a:cubicBezTo>
                  <a:pt x="580995" y="1952996"/>
                  <a:pt x="467150" y="1963207"/>
                  <a:pt x="273627" y="1943295"/>
                </a:cubicBezTo>
                <a:cubicBezTo>
                  <a:pt x="105237" y="1930523"/>
                  <a:pt x="-21613" y="1818124"/>
                  <a:pt x="0" y="1669668"/>
                </a:cubicBezTo>
                <a:cubicBezTo>
                  <a:pt x="-30672" y="1327732"/>
                  <a:pt x="11841" y="1276971"/>
                  <a:pt x="0" y="985608"/>
                </a:cubicBezTo>
                <a:cubicBezTo>
                  <a:pt x="-11841" y="694245"/>
                  <a:pt x="13061" y="614497"/>
                  <a:pt x="0" y="273627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Context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C6BBBCE-6B3B-7319-AB97-67BB80E3FE7A}"/>
              </a:ext>
            </a:extLst>
          </p:cNvPr>
          <p:cNvCxnSpPr>
            <a:cxnSpLocks/>
          </p:cNvCxnSpPr>
          <p:nvPr/>
        </p:nvCxnSpPr>
        <p:spPr>
          <a:xfrm flipV="1">
            <a:off x="7813963" y="3706088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流程图: 可选过程 51">
            <a:extLst>
              <a:ext uri="{FF2B5EF4-FFF2-40B4-BE49-F238E27FC236}">
                <a16:creationId xmlns:a16="http://schemas.microsoft.com/office/drawing/2014/main" id="{95A98918-B606-711B-0F48-AEC45F8679A4}"/>
              </a:ext>
            </a:extLst>
          </p:cNvPr>
          <p:cNvSpPr/>
          <p:nvPr/>
        </p:nvSpPr>
        <p:spPr>
          <a:xfrm>
            <a:off x="8520546" y="2220841"/>
            <a:ext cx="547253" cy="2944631"/>
          </a:xfrm>
          <a:custGeom>
            <a:avLst/>
            <a:gdLst>
              <a:gd name="connsiteX0" fmla="*/ 0 w 547253"/>
              <a:gd name="connsiteY0" fmla="*/ 91209 h 2944631"/>
              <a:gd name="connsiteX1" fmla="*/ 91209 w 547253"/>
              <a:gd name="connsiteY1" fmla="*/ 0 h 2944631"/>
              <a:gd name="connsiteX2" fmla="*/ 456044 w 547253"/>
              <a:gd name="connsiteY2" fmla="*/ 0 h 2944631"/>
              <a:gd name="connsiteX3" fmla="*/ 547253 w 547253"/>
              <a:gd name="connsiteY3" fmla="*/ 91209 h 2944631"/>
              <a:gd name="connsiteX4" fmla="*/ 547253 w 547253"/>
              <a:gd name="connsiteY4" fmla="*/ 837007 h 2944631"/>
              <a:gd name="connsiteX5" fmla="*/ 547253 w 547253"/>
              <a:gd name="connsiteY5" fmla="*/ 1472316 h 2944631"/>
              <a:gd name="connsiteX6" fmla="*/ 547253 w 547253"/>
              <a:gd name="connsiteY6" fmla="*/ 2162869 h 2944631"/>
              <a:gd name="connsiteX7" fmla="*/ 547253 w 547253"/>
              <a:gd name="connsiteY7" fmla="*/ 2853422 h 2944631"/>
              <a:gd name="connsiteX8" fmla="*/ 456044 w 547253"/>
              <a:gd name="connsiteY8" fmla="*/ 2944631 h 2944631"/>
              <a:gd name="connsiteX9" fmla="*/ 91209 w 547253"/>
              <a:gd name="connsiteY9" fmla="*/ 2944631 h 2944631"/>
              <a:gd name="connsiteX10" fmla="*/ 0 w 547253"/>
              <a:gd name="connsiteY10" fmla="*/ 2853422 h 2944631"/>
              <a:gd name="connsiteX11" fmla="*/ 0 w 547253"/>
              <a:gd name="connsiteY11" fmla="*/ 2135247 h 2944631"/>
              <a:gd name="connsiteX12" fmla="*/ 0 w 547253"/>
              <a:gd name="connsiteY12" fmla="*/ 1527560 h 2944631"/>
              <a:gd name="connsiteX13" fmla="*/ 0 w 547253"/>
              <a:gd name="connsiteY13" fmla="*/ 864629 h 2944631"/>
              <a:gd name="connsiteX14" fmla="*/ 0 w 547253"/>
              <a:gd name="connsiteY14" fmla="*/ 91209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944631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23010" y="301929"/>
                  <a:pt x="546144" y="616926"/>
                  <a:pt x="547253" y="837007"/>
                </a:cubicBezTo>
                <a:cubicBezTo>
                  <a:pt x="548362" y="1057088"/>
                  <a:pt x="565516" y="1225815"/>
                  <a:pt x="547253" y="1472316"/>
                </a:cubicBezTo>
                <a:cubicBezTo>
                  <a:pt x="528990" y="1718817"/>
                  <a:pt x="542254" y="1921066"/>
                  <a:pt x="547253" y="2162869"/>
                </a:cubicBezTo>
                <a:cubicBezTo>
                  <a:pt x="552252" y="2404672"/>
                  <a:pt x="525408" y="2706449"/>
                  <a:pt x="547253" y="2853422"/>
                </a:cubicBezTo>
                <a:cubicBezTo>
                  <a:pt x="551343" y="2902455"/>
                  <a:pt x="513625" y="2947925"/>
                  <a:pt x="456044" y="2944631"/>
                </a:cubicBezTo>
                <a:cubicBezTo>
                  <a:pt x="359699" y="2954347"/>
                  <a:pt x="170130" y="2946246"/>
                  <a:pt x="91209" y="2944631"/>
                </a:cubicBezTo>
                <a:cubicBezTo>
                  <a:pt x="51671" y="2949252"/>
                  <a:pt x="-5823" y="2912097"/>
                  <a:pt x="0" y="2853422"/>
                </a:cubicBezTo>
                <a:cubicBezTo>
                  <a:pt x="-2238" y="2687736"/>
                  <a:pt x="26238" y="2330558"/>
                  <a:pt x="0" y="2135247"/>
                </a:cubicBezTo>
                <a:cubicBezTo>
                  <a:pt x="-26238" y="1939937"/>
                  <a:pt x="22282" y="1820921"/>
                  <a:pt x="0" y="1527560"/>
                </a:cubicBezTo>
                <a:cubicBezTo>
                  <a:pt x="-22282" y="1234199"/>
                  <a:pt x="-15568" y="1145392"/>
                  <a:pt x="0" y="864629"/>
                </a:cubicBezTo>
                <a:cubicBezTo>
                  <a:pt x="15568" y="583866"/>
                  <a:pt x="-26178" y="387588"/>
                  <a:pt x="0" y="91209"/>
                </a:cubicBezTo>
                <a:close/>
              </a:path>
              <a:path w="547253" h="2944631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62203" y="305916"/>
                  <a:pt x="533475" y="599333"/>
                  <a:pt x="547253" y="726518"/>
                </a:cubicBezTo>
                <a:cubicBezTo>
                  <a:pt x="561031" y="853703"/>
                  <a:pt x="516082" y="1299202"/>
                  <a:pt x="547253" y="1472316"/>
                </a:cubicBezTo>
                <a:cubicBezTo>
                  <a:pt x="578424" y="1645430"/>
                  <a:pt x="576216" y="2018306"/>
                  <a:pt x="547253" y="2218113"/>
                </a:cubicBezTo>
                <a:cubicBezTo>
                  <a:pt x="518290" y="2417920"/>
                  <a:pt x="515710" y="2572706"/>
                  <a:pt x="547253" y="2853422"/>
                </a:cubicBezTo>
                <a:cubicBezTo>
                  <a:pt x="550668" y="2902438"/>
                  <a:pt x="510581" y="2947613"/>
                  <a:pt x="456044" y="2944631"/>
                </a:cubicBezTo>
                <a:cubicBezTo>
                  <a:pt x="347510" y="2939047"/>
                  <a:pt x="209612" y="2945004"/>
                  <a:pt x="91209" y="2944631"/>
                </a:cubicBezTo>
                <a:cubicBezTo>
                  <a:pt x="32840" y="2938718"/>
                  <a:pt x="-7661" y="2902851"/>
                  <a:pt x="0" y="2853422"/>
                </a:cubicBezTo>
                <a:cubicBezTo>
                  <a:pt x="31858" y="2716199"/>
                  <a:pt x="17093" y="2392071"/>
                  <a:pt x="0" y="2190491"/>
                </a:cubicBezTo>
                <a:cubicBezTo>
                  <a:pt x="-17093" y="1988911"/>
                  <a:pt x="-12380" y="1707147"/>
                  <a:pt x="0" y="1499938"/>
                </a:cubicBezTo>
                <a:cubicBezTo>
                  <a:pt x="12380" y="1292729"/>
                  <a:pt x="-19158" y="964812"/>
                  <a:pt x="0" y="754140"/>
                </a:cubicBezTo>
                <a:cubicBezTo>
                  <a:pt x="19158" y="543468"/>
                  <a:pt x="-20996" y="331831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0.6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9A8C28A-8AB2-E103-DF4D-8E575DAD785F}"/>
              </a:ext>
            </a:extLst>
          </p:cNvPr>
          <p:cNvGrpSpPr/>
          <p:nvPr/>
        </p:nvGrpSpPr>
        <p:grpSpPr>
          <a:xfrm>
            <a:off x="11121736" y="2219920"/>
            <a:ext cx="838200" cy="3333584"/>
            <a:chOff x="10934699" y="2233774"/>
            <a:chExt cx="838200" cy="3333584"/>
          </a:xfrm>
        </p:grpSpPr>
        <p:sp>
          <p:nvSpPr>
            <p:cNvPr id="53" name="流程图: 可选过程 52">
              <a:extLst>
                <a:ext uri="{FF2B5EF4-FFF2-40B4-BE49-F238E27FC236}">
                  <a16:creationId xmlns:a16="http://schemas.microsoft.com/office/drawing/2014/main" id="{60FCDD7D-4824-0AB2-0D9E-0EA933CD371B}"/>
                </a:ext>
              </a:extLst>
            </p:cNvPr>
            <p:cNvSpPr/>
            <p:nvPr/>
          </p:nvSpPr>
          <p:spPr>
            <a:xfrm>
              <a:off x="11080173" y="2233774"/>
              <a:ext cx="547253" cy="2944631"/>
            </a:xfrm>
            <a:custGeom>
              <a:avLst/>
              <a:gdLst>
                <a:gd name="connsiteX0" fmla="*/ 0 w 547253"/>
                <a:gd name="connsiteY0" fmla="*/ 91209 h 2944631"/>
                <a:gd name="connsiteX1" fmla="*/ 91209 w 547253"/>
                <a:gd name="connsiteY1" fmla="*/ 0 h 2944631"/>
                <a:gd name="connsiteX2" fmla="*/ 456044 w 547253"/>
                <a:gd name="connsiteY2" fmla="*/ 0 h 2944631"/>
                <a:gd name="connsiteX3" fmla="*/ 547253 w 547253"/>
                <a:gd name="connsiteY3" fmla="*/ 91209 h 2944631"/>
                <a:gd name="connsiteX4" fmla="*/ 547253 w 547253"/>
                <a:gd name="connsiteY4" fmla="*/ 837007 h 2944631"/>
                <a:gd name="connsiteX5" fmla="*/ 547253 w 547253"/>
                <a:gd name="connsiteY5" fmla="*/ 1472316 h 2944631"/>
                <a:gd name="connsiteX6" fmla="*/ 547253 w 547253"/>
                <a:gd name="connsiteY6" fmla="*/ 2162869 h 2944631"/>
                <a:gd name="connsiteX7" fmla="*/ 547253 w 547253"/>
                <a:gd name="connsiteY7" fmla="*/ 2853422 h 2944631"/>
                <a:gd name="connsiteX8" fmla="*/ 456044 w 547253"/>
                <a:gd name="connsiteY8" fmla="*/ 2944631 h 2944631"/>
                <a:gd name="connsiteX9" fmla="*/ 91209 w 547253"/>
                <a:gd name="connsiteY9" fmla="*/ 2944631 h 2944631"/>
                <a:gd name="connsiteX10" fmla="*/ 0 w 547253"/>
                <a:gd name="connsiteY10" fmla="*/ 2853422 h 2944631"/>
                <a:gd name="connsiteX11" fmla="*/ 0 w 547253"/>
                <a:gd name="connsiteY11" fmla="*/ 2135247 h 2944631"/>
                <a:gd name="connsiteX12" fmla="*/ 0 w 547253"/>
                <a:gd name="connsiteY12" fmla="*/ 1527560 h 2944631"/>
                <a:gd name="connsiteX13" fmla="*/ 0 w 547253"/>
                <a:gd name="connsiteY13" fmla="*/ 864629 h 2944631"/>
                <a:gd name="connsiteX14" fmla="*/ 0 w 547253"/>
                <a:gd name="connsiteY14" fmla="*/ 91209 h 294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7253" h="2944631" fill="none" extrusionOk="0">
                  <a:moveTo>
                    <a:pt x="0" y="91209"/>
                  </a:moveTo>
                  <a:cubicBezTo>
                    <a:pt x="-5170" y="34249"/>
                    <a:pt x="47048" y="1198"/>
                    <a:pt x="91209" y="0"/>
                  </a:cubicBezTo>
                  <a:cubicBezTo>
                    <a:pt x="173679" y="10910"/>
                    <a:pt x="347948" y="-13713"/>
                    <a:pt x="456044" y="0"/>
                  </a:cubicBezTo>
                  <a:cubicBezTo>
                    <a:pt x="507411" y="-1030"/>
                    <a:pt x="555379" y="33024"/>
                    <a:pt x="547253" y="91209"/>
                  </a:cubicBezTo>
                  <a:cubicBezTo>
                    <a:pt x="523010" y="301929"/>
                    <a:pt x="546144" y="616926"/>
                    <a:pt x="547253" y="837007"/>
                  </a:cubicBezTo>
                  <a:cubicBezTo>
                    <a:pt x="548362" y="1057088"/>
                    <a:pt x="565516" y="1225815"/>
                    <a:pt x="547253" y="1472316"/>
                  </a:cubicBezTo>
                  <a:cubicBezTo>
                    <a:pt x="528990" y="1718817"/>
                    <a:pt x="542254" y="1921066"/>
                    <a:pt x="547253" y="2162869"/>
                  </a:cubicBezTo>
                  <a:cubicBezTo>
                    <a:pt x="552252" y="2404672"/>
                    <a:pt x="525408" y="2706449"/>
                    <a:pt x="547253" y="2853422"/>
                  </a:cubicBezTo>
                  <a:cubicBezTo>
                    <a:pt x="551343" y="2902455"/>
                    <a:pt x="513625" y="2947925"/>
                    <a:pt x="456044" y="2944631"/>
                  </a:cubicBezTo>
                  <a:cubicBezTo>
                    <a:pt x="359699" y="2954347"/>
                    <a:pt x="170130" y="2946246"/>
                    <a:pt x="91209" y="2944631"/>
                  </a:cubicBezTo>
                  <a:cubicBezTo>
                    <a:pt x="51671" y="2949252"/>
                    <a:pt x="-5823" y="2912097"/>
                    <a:pt x="0" y="2853422"/>
                  </a:cubicBezTo>
                  <a:cubicBezTo>
                    <a:pt x="-2238" y="2687736"/>
                    <a:pt x="26238" y="2330558"/>
                    <a:pt x="0" y="2135247"/>
                  </a:cubicBezTo>
                  <a:cubicBezTo>
                    <a:pt x="-26238" y="1939937"/>
                    <a:pt x="22282" y="1820921"/>
                    <a:pt x="0" y="1527560"/>
                  </a:cubicBezTo>
                  <a:cubicBezTo>
                    <a:pt x="-22282" y="1234199"/>
                    <a:pt x="-15568" y="1145392"/>
                    <a:pt x="0" y="864629"/>
                  </a:cubicBezTo>
                  <a:cubicBezTo>
                    <a:pt x="15568" y="583866"/>
                    <a:pt x="-26178" y="387588"/>
                    <a:pt x="0" y="91209"/>
                  </a:cubicBezTo>
                  <a:close/>
                </a:path>
                <a:path w="547253" h="2944631" stroke="0" extrusionOk="0">
                  <a:moveTo>
                    <a:pt x="0" y="91209"/>
                  </a:moveTo>
                  <a:cubicBezTo>
                    <a:pt x="-20" y="37606"/>
                    <a:pt x="42454" y="-836"/>
                    <a:pt x="91209" y="0"/>
                  </a:cubicBezTo>
                  <a:cubicBezTo>
                    <a:pt x="195400" y="13929"/>
                    <a:pt x="356518" y="-980"/>
                    <a:pt x="456044" y="0"/>
                  </a:cubicBezTo>
                  <a:cubicBezTo>
                    <a:pt x="510370" y="8694"/>
                    <a:pt x="548695" y="48736"/>
                    <a:pt x="547253" y="91209"/>
                  </a:cubicBezTo>
                  <a:cubicBezTo>
                    <a:pt x="562203" y="305916"/>
                    <a:pt x="533475" y="599333"/>
                    <a:pt x="547253" y="726518"/>
                  </a:cubicBezTo>
                  <a:cubicBezTo>
                    <a:pt x="561031" y="853703"/>
                    <a:pt x="516082" y="1299202"/>
                    <a:pt x="547253" y="1472316"/>
                  </a:cubicBezTo>
                  <a:cubicBezTo>
                    <a:pt x="578424" y="1645430"/>
                    <a:pt x="576216" y="2018306"/>
                    <a:pt x="547253" y="2218113"/>
                  </a:cubicBezTo>
                  <a:cubicBezTo>
                    <a:pt x="518290" y="2417920"/>
                    <a:pt x="515710" y="2572706"/>
                    <a:pt x="547253" y="2853422"/>
                  </a:cubicBezTo>
                  <a:cubicBezTo>
                    <a:pt x="550668" y="2902438"/>
                    <a:pt x="510581" y="2947613"/>
                    <a:pt x="456044" y="2944631"/>
                  </a:cubicBezTo>
                  <a:cubicBezTo>
                    <a:pt x="347510" y="2939047"/>
                    <a:pt x="209612" y="2945004"/>
                    <a:pt x="91209" y="2944631"/>
                  </a:cubicBezTo>
                  <a:cubicBezTo>
                    <a:pt x="32840" y="2938718"/>
                    <a:pt x="-7661" y="2902851"/>
                    <a:pt x="0" y="2853422"/>
                  </a:cubicBezTo>
                  <a:cubicBezTo>
                    <a:pt x="31858" y="2716199"/>
                    <a:pt x="17093" y="2392071"/>
                    <a:pt x="0" y="2190491"/>
                  </a:cubicBezTo>
                  <a:cubicBezTo>
                    <a:pt x="-17093" y="1988911"/>
                    <a:pt x="-12380" y="1707147"/>
                    <a:pt x="0" y="1499938"/>
                  </a:cubicBezTo>
                  <a:cubicBezTo>
                    <a:pt x="12380" y="1292729"/>
                    <a:pt x="-19158" y="964812"/>
                    <a:pt x="0" y="754140"/>
                  </a:cubicBezTo>
                  <a:cubicBezTo>
                    <a:pt x="19158" y="543468"/>
                    <a:pt x="-20996" y="331831"/>
                    <a:pt x="0" y="91209"/>
                  </a:cubicBezTo>
                  <a:close/>
                </a:path>
              </a:pathLst>
            </a:custGeom>
            <a:pattFill prst="pct5">
              <a:fgClr>
                <a:schemeClr val="tx2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220601825">
                    <a:prstGeom prst="flowChartAlternateProcess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1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过程 53">
              <a:extLst>
                <a:ext uri="{FF2B5EF4-FFF2-40B4-BE49-F238E27FC236}">
                  <a16:creationId xmlns:a16="http://schemas.microsoft.com/office/drawing/2014/main" id="{6343542E-0DDB-B9C0-6247-5038664808C2}"/>
                </a:ext>
              </a:extLst>
            </p:cNvPr>
            <p:cNvSpPr/>
            <p:nvPr/>
          </p:nvSpPr>
          <p:spPr>
            <a:xfrm>
              <a:off x="10934699" y="5255634"/>
              <a:ext cx="838200" cy="311724"/>
            </a:xfrm>
            <a:prstGeom prst="flowChartProcess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Target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6" name="流程图: 可选过程 55">
            <a:extLst>
              <a:ext uri="{FF2B5EF4-FFF2-40B4-BE49-F238E27FC236}">
                <a16:creationId xmlns:a16="http://schemas.microsoft.com/office/drawing/2014/main" id="{B1051784-62BD-6A85-2912-70DE3211F153}"/>
              </a:ext>
            </a:extLst>
          </p:cNvPr>
          <p:cNvSpPr/>
          <p:nvPr/>
        </p:nvSpPr>
        <p:spPr>
          <a:xfrm>
            <a:off x="9964884" y="1597196"/>
            <a:ext cx="547253" cy="4191919"/>
          </a:xfrm>
          <a:custGeom>
            <a:avLst/>
            <a:gdLst>
              <a:gd name="connsiteX0" fmla="*/ 0 w 547253"/>
              <a:gd name="connsiteY0" fmla="*/ 91209 h 4191919"/>
              <a:gd name="connsiteX1" fmla="*/ 91209 w 547253"/>
              <a:gd name="connsiteY1" fmla="*/ 0 h 4191919"/>
              <a:gd name="connsiteX2" fmla="*/ 456044 w 547253"/>
              <a:gd name="connsiteY2" fmla="*/ 0 h 4191919"/>
              <a:gd name="connsiteX3" fmla="*/ 547253 w 547253"/>
              <a:gd name="connsiteY3" fmla="*/ 91209 h 4191919"/>
              <a:gd name="connsiteX4" fmla="*/ 547253 w 547253"/>
              <a:gd name="connsiteY4" fmla="*/ 679269 h 4191919"/>
              <a:gd name="connsiteX5" fmla="*/ 547253 w 547253"/>
              <a:gd name="connsiteY5" fmla="*/ 1427709 h 4191919"/>
              <a:gd name="connsiteX6" fmla="*/ 547253 w 547253"/>
              <a:gd name="connsiteY6" fmla="*/ 2015769 h 4191919"/>
              <a:gd name="connsiteX7" fmla="*/ 547253 w 547253"/>
              <a:gd name="connsiteY7" fmla="*/ 2603830 h 4191919"/>
              <a:gd name="connsiteX8" fmla="*/ 547253 w 547253"/>
              <a:gd name="connsiteY8" fmla="*/ 3231985 h 4191919"/>
              <a:gd name="connsiteX9" fmla="*/ 547253 w 547253"/>
              <a:gd name="connsiteY9" fmla="*/ 4100710 h 4191919"/>
              <a:gd name="connsiteX10" fmla="*/ 456044 w 547253"/>
              <a:gd name="connsiteY10" fmla="*/ 4191919 h 4191919"/>
              <a:gd name="connsiteX11" fmla="*/ 91209 w 547253"/>
              <a:gd name="connsiteY11" fmla="*/ 4191919 h 4191919"/>
              <a:gd name="connsiteX12" fmla="*/ 0 w 547253"/>
              <a:gd name="connsiteY12" fmla="*/ 4100710 h 4191919"/>
              <a:gd name="connsiteX13" fmla="*/ 0 w 547253"/>
              <a:gd name="connsiteY13" fmla="*/ 3432460 h 4191919"/>
              <a:gd name="connsiteX14" fmla="*/ 0 w 547253"/>
              <a:gd name="connsiteY14" fmla="*/ 2844400 h 4191919"/>
              <a:gd name="connsiteX15" fmla="*/ 0 w 547253"/>
              <a:gd name="connsiteY15" fmla="*/ 2296435 h 4191919"/>
              <a:gd name="connsiteX16" fmla="*/ 0 w 547253"/>
              <a:gd name="connsiteY16" fmla="*/ 1547994 h 4191919"/>
              <a:gd name="connsiteX17" fmla="*/ 0 w 547253"/>
              <a:gd name="connsiteY17" fmla="*/ 919839 h 4191919"/>
              <a:gd name="connsiteX18" fmla="*/ 0 w 547253"/>
              <a:gd name="connsiteY18" fmla="*/ 91209 h 4191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7253" h="4191919" fill="none" extrusionOk="0">
                <a:moveTo>
                  <a:pt x="0" y="91209"/>
                </a:moveTo>
                <a:cubicBezTo>
                  <a:pt x="-7458" y="32026"/>
                  <a:pt x="35739" y="-2828"/>
                  <a:pt x="91209" y="0"/>
                </a:cubicBezTo>
                <a:cubicBezTo>
                  <a:pt x="268067" y="-10084"/>
                  <a:pt x="331346" y="-8587"/>
                  <a:pt x="456044" y="0"/>
                </a:cubicBezTo>
                <a:cubicBezTo>
                  <a:pt x="511273" y="5140"/>
                  <a:pt x="548457" y="30388"/>
                  <a:pt x="547253" y="91209"/>
                </a:cubicBezTo>
                <a:cubicBezTo>
                  <a:pt x="533158" y="296479"/>
                  <a:pt x="563619" y="540824"/>
                  <a:pt x="547253" y="679269"/>
                </a:cubicBezTo>
                <a:cubicBezTo>
                  <a:pt x="530887" y="817714"/>
                  <a:pt x="578713" y="1152229"/>
                  <a:pt x="547253" y="1427709"/>
                </a:cubicBezTo>
                <a:cubicBezTo>
                  <a:pt x="515793" y="1703189"/>
                  <a:pt x="571416" y="1803339"/>
                  <a:pt x="547253" y="2015769"/>
                </a:cubicBezTo>
                <a:cubicBezTo>
                  <a:pt x="523090" y="2228199"/>
                  <a:pt x="524673" y="2388667"/>
                  <a:pt x="547253" y="2603830"/>
                </a:cubicBezTo>
                <a:cubicBezTo>
                  <a:pt x="569833" y="2818993"/>
                  <a:pt x="558539" y="2993311"/>
                  <a:pt x="547253" y="3231985"/>
                </a:cubicBezTo>
                <a:cubicBezTo>
                  <a:pt x="535967" y="3470660"/>
                  <a:pt x="552933" y="3740577"/>
                  <a:pt x="547253" y="4100710"/>
                </a:cubicBezTo>
                <a:cubicBezTo>
                  <a:pt x="553547" y="4157917"/>
                  <a:pt x="508357" y="4188508"/>
                  <a:pt x="456044" y="4191919"/>
                </a:cubicBezTo>
                <a:cubicBezTo>
                  <a:pt x="349090" y="4194650"/>
                  <a:pt x="239911" y="4190115"/>
                  <a:pt x="91209" y="4191919"/>
                </a:cubicBezTo>
                <a:cubicBezTo>
                  <a:pt x="38408" y="4193949"/>
                  <a:pt x="4107" y="4156395"/>
                  <a:pt x="0" y="4100710"/>
                </a:cubicBezTo>
                <a:cubicBezTo>
                  <a:pt x="1359" y="3835033"/>
                  <a:pt x="32272" y="3619344"/>
                  <a:pt x="0" y="3432460"/>
                </a:cubicBezTo>
                <a:cubicBezTo>
                  <a:pt x="-32272" y="3245576"/>
                  <a:pt x="10946" y="3122533"/>
                  <a:pt x="0" y="2844400"/>
                </a:cubicBezTo>
                <a:cubicBezTo>
                  <a:pt x="-10946" y="2566267"/>
                  <a:pt x="-10331" y="2569436"/>
                  <a:pt x="0" y="2296435"/>
                </a:cubicBezTo>
                <a:cubicBezTo>
                  <a:pt x="10331" y="2023435"/>
                  <a:pt x="-30135" y="1762627"/>
                  <a:pt x="0" y="1547994"/>
                </a:cubicBezTo>
                <a:cubicBezTo>
                  <a:pt x="30135" y="1333361"/>
                  <a:pt x="12447" y="1231505"/>
                  <a:pt x="0" y="919839"/>
                </a:cubicBezTo>
                <a:cubicBezTo>
                  <a:pt x="-12447" y="608173"/>
                  <a:pt x="17556" y="340437"/>
                  <a:pt x="0" y="91209"/>
                </a:cubicBezTo>
                <a:close/>
              </a:path>
              <a:path w="547253" h="4191919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9791" y="306254"/>
                  <a:pt x="551212" y="410073"/>
                  <a:pt x="547253" y="679269"/>
                </a:cubicBezTo>
                <a:cubicBezTo>
                  <a:pt x="543294" y="948465"/>
                  <a:pt x="522412" y="1188069"/>
                  <a:pt x="547253" y="1427709"/>
                </a:cubicBezTo>
                <a:cubicBezTo>
                  <a:pt x="572094" y="1667349"/>
                  <a:pt x="553173" y="1967118"/>
                  <a:pt x="547253" y="2176150"/>
                </a:cubicBezTo>
                <a:cubicBezTo>
                  <a:pt x="541333" y="2385182"/>
                  <a:pt x="583100" y="2745481"/>
                  <a:pt x="547253" y="2924590"/>
                </a:cubicBezTo>
                <a:cubicBezTo>
                  <a:pt x="511406" y="3103699"/>
                  <a:pt x="574528" y="3229018"/>
                  <a:pt x="547253" y="3472555"/>
                </a:cubicBezTo>
                <a:cubicBezTo>
                  <a:pt x="519978" y="3716092"/>
                  <a:pt x="575826" y="3929694"/>
                  <a:pt x="547253" y="4100710"/>
                </a:cubicBezTo>
                <a:cubicBezTo>
                  <a:pt x="553438" y="4152485"/>
                  <a:pt x="498973" y="4187118"/>
                  <a:pt x="456044" y="4191919"/>
                </a:cubicBezTo>
                <a:cubicBezTo>
                  <a:pt x="378165" y="4209426"/>
                  <a:pt x="268010" y="4197118"/>
                  <a:pt x="91209" y="4191919"/>
                </a:cubicBezTo>
                <a:cubicBezTo>
                  <a:pt x="35568" y="4199955"/>
                  <a:pt x="-1068" y="4154162"/>
                  <a:pt x="0" y="4100710"/>
                </a:cubicBezTo>
                <a:cubicBezTo>
                  <a:pt x="-565" y="3754832"/>
                  <a:pt x="16563" y="3654477"/>
                  <a:pt x="0" y="3352270"/>
                </a:cubicBezTo>
                <a:cubicBezTo>
                  <a:pt x="-16563" y="3050063"/>
                  <a:pt x="-4473" y="2972674"/>
                  <a:pt x="0" y="2764210"/>
                </a:cubicBezTo>
                <a:cubicBezTo>
                  <a:pt x="4473" y="2555746"/>
                  <a:pt x="7117" y="2252013"/>
                  <a:pt x="0" y="2055864"/>
                </a:cubicBezTo>
                <a:cubicBezTo>
                  <a:pt x="-7117" y="1859715"/>
                  <a:pt x="-13306" y="1655531"/>
                  <a:pt x="0" y="1467804"/>
                </a:cubicBezTo>
                <a:cubicBezTo>
                  <a:pt x="13306" y="1280077"/>
                  <a:pt x="-4244" y="1128348"/>
                  <a:pt x="0" y="839649"/>
                </a:cubicBezTo>
                <a:cubicBezTo>
                  <a:pt x="4244" y="550950"/>
                  <a:pt x="17716" y="300324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交叉熵损失</a:t>
            </a:r>
          </a:p>
        </p:txBody>
      </p:sp>
      <p:sp>
        <p:nvSpPr>
          <p:cNvPr id="57" name="流程图: 过程 56">
            <a:extLst>
              <a:ext uri="{FF2B5EF4-FFF2-40B4-BE49-F238E27FC236}">
                <a16:creationId xmlns:a16="http://schemas.microsoft.com/office/drawing/2014/main" id="{2E966A77-204A-66A5-7310-1584978B1E36}"/>
              </a:ext>
            </a:extLst>
          </p:cNvPr>
          <p:cNvSpPr/>
          <p:nvPr/>
        </p:nvSpPr>
        <p:spPr>
          <a:xfrm>
            <a:off x="9370869" y="5789115"/>
            <a:ext cx="1735281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Cross Entropy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35D2160-922F-0EB5-997D-DA7E22CDD1CB}"/>
              </a:ext>
            </a:extLst>
          </p:cNvPr>
          <p:cNvCxnSpPr>
            <a:stCxn id="53" idx="1"/>
            <a:endCxn id="56" idx="3"/>
          </p:cNvCxnSpPr>
          <p:nvPr/>
        </p:nvCxnSpPr>
        <p:spPr>
          <a:xfrm flipH="1">
            <a:off x="10512137" y="3692236"/>
            <a:ext cx="755073" cy="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8EC9224F-6D93-582C-CF47-1C5F66F910F1}"/>
              </a:ext>
            </a:extLst>
          </p:cNvPr>
          <p:cNvCxnSpPr>
            <a:stCxn id="52" idx="3"/>
            <a:endCxn id="56" idx="1"/>
          </p:cNvCxnSpPr>
          <p:nvPr/>
        </p:nvCxnSpPr>
        <p:spPr>
          <a:xfrm flipV="1">
            <a:off x="9067799" y="3693156"/>
            <a:ext cx="89708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1226D416-86DD-4985-EB0E-0CF279751AC6}"/>
              </a:ext>
            </a:extLst>
          </p:cNvPr>
          <p:cNvGrpSpPr/>
          <p:nvPr/>
        </p:nvGrpSpPr>
        <p:grpSpPr>
          <a:xfrm>
            <a:off x="5417128" y="140314"/>
            <a:ext cx="2913267" cy="975310"/>
            <a:chOff x="6096000" y="209587"/>
            <a:chExt cx="2913267" cy="975310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24362D28-6C4B-3D24-43D3-0B0F8BE40D72}"/>
                </a:ext>
              </a:extLst>
            </p:cNvPr>
            <p:cNvGrpSpPr/>
            <p:nvPr/>
          </p:nvGrpSpPr>
          <p:grpSpPr>
            <a:xfrm>
              <a:off x="6096000" y="776838"/>
              <a:ext cx="2913267" cy="408059"/>
              <a:chOff x="6096000" y="776838"/>
              <a:chExt cx="2913267" cy="408059"/>
            </a:xfrm>
          </p:grpSpPr>
          <p:sp>
            <p:nvSpPr>
              <p:cNvPr id="63" name="流程图: 可选过程 62">
                <a:extLst>
                  <a:ext uri="{FF2B5EF4-FFF2-40B4-BE49-F238E27FC236}">
                    <a16:creationId xmlns:a16="http://schemas.microsoft.com/office/drawing/2014/main" id="{067C0539-FBDA-58D4-7C69-349E3281FDDA}"/>
                  </a:ext>
                </a:extLst>
              </p:cNvPr>
              <p:cNvSpPr/>
              <p:nvPr/>
            </p:nvSpPr>
            <p:spPr>
              <a:xfrm>
                <a:off x="6096000" y="776840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射</a:t>
                </a:r>
              </a:p>
            </p:txBody>
          </p:sp>
          <p:sp>
            <p:nvSpPr>
              <p:cNvPr id="64" name="流程图: 可选过程 63">
                <a:extLst>
                  <a:ext uri="{FF2B5EF4-FFF2-40B4-BE49-F238E27FC236}">
                    <a16:creationId xmlns:a16="http://schemas.microsoft.com/office/drawing/2014/main" id="{B0CFEAC7-B6EC-3222-136D-1FCBE056C1F6}"/>
                  </a:ext>
                </a:extLst>
              </p:cNvPr>
              <p:cNvSpPr/>
              <p:nvPr/>
            </p:nvSpPr>
            <p:spPr>
              <a:xfrm>
                <a:off x="6719455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雕</a:t>
                </a:r>
              </a:p>
            </p:txBody>
          </p:sp>
          <p:sp>
            <p:nvSpPr>
              <p:cNvPr id="65" name="流程图: 可选过程 64">
                <a:extLst>
                  <a:ext uri="{FF2B5EF4-FFF2-40B4-BE49-F238E27FC236}">
                    <a16:creationId xmlns:a16="http://schemas.microsoft.com/office/drawing/2014/main" id="{6EFD4889-10B5-C452-D2D0-4FB20E1C86FA}"/>
                  </a:ext>
                </a:extLst>
              </p:cNvPr>
              <p:cNvSpPr/>
              <p:nvPr/>
            </p:nvSpPr>
            <p:spPr>
              <a:xfrm>
                <a:off x="7342910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英</a:t>
                </a:r>
              </a:p>
            </p:txBody>
          </p:sp>
          <p:sp>
            <p:nvSpPr>
              <p:cNvPr id="66" name="流程图: 可选过程 65">
                <a:extLst>
                  <a:ext uri="{FF2B5EF4-FFF2-40B4-BE49-F238E27FC236}">
                    <a16:creationId xmlns:a16="http://schemas.microsoft.com/office/drawing/2014/main" id="{D01BA471-F046-6DB8-F8F5-38540D7922B4}"/>
                  </a:ext>
                </a:extLst>
              </p:cNvPr>
              <p:cNvSpPr/>
              <p:nvPr/>
            </p:nvSpPr>
            <p:spPr>
              <a:xfrm>
                <a:off x="7964807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雄</a:t>
                </a:r>
              </a:p>
            </p:txBody>
          </p:sp>
          <p:sp>
            <p:nvSpPr>
              <p:cNvPr id="67" name="流程图: 可选过程 66">
                <a:extLst>
                  <a:ext uri="{FF2B5EF4-FFF2-40B4-BE49-F238E27FC236}">
                    <a16:creationId xmlns:a16="http://schemas.microsoft.com/office/drawing/2014/main" id="{F609E7A8-8301-3301-167D-30475D9AE8DF}"/>
                  </a:ext>
                </a:extLst>
              </p:cNvPr>
              <p:cNvSpPr/>
              <p:nvPr/>
            </p:nvSpPr>
            <p:spPr>
              <a:xfrm>
                <a:off x="8588262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传</a:t>
                </a:r>
              </a:p>
            </p:txBody>
          </p:sp>
        </p:grpSp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682F0BFF-67F7-F916-B22D-9AE15ED9F005}"/>
                </a:ext>
              </a:extLst>
            </p:cNvPr>
            <p:cNvGrpSpPr/>
            <p:nvPr/>
          </p:nvGrpSpPr>
          <p:grpSpPr>
            <a:xfrm>
              <a:off x="6096000" y="209587"/>
              <a:ext cx="1044460" cy="496995"/>
              <a:chOff x="6096000" y="209587"/>
              <a:chExt cx="1044460" cy="496995"/>
            </a:xfrm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0FC57B7-3EA5-C227-45AF-3584F4F8AA3C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69" name="直接连接符 68">
                  <a:extLst>
                    <a:ext uri="{FF2B5EF4-FFF2-40B4-BE49-F238E27FC236}">
                      <a16:creationId xmlns:a16="http://schemas.microsoft.com/office/drawing/2014/main" id="{1513CA9F-80DB-DAEA-B576-5BDF72381E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FC425028-20A9-703A-CFED-54E4556628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653D5122-13FB-DF5D-5A1E-33CF98DC4DF2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流程图: 可选过程 72">
                <a:extLst>
                  <a:ext uri="{FF2B5EF4-FFF2-40B4-BE49-F238E27FC236}">
                    <a16:creationId xmlns:a16="http://schemas.microsoft.com/office/drawing/2014/main" id="{59D1DC19-C629-EDF2-1980-FFA3B200A23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04062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04061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F1748E73-1166-B3DD-2477-25C588F7BECB}"/>
                </a:ext>
              </a:extLst>
            </p:cNvPr>
            <p:cNvGrpSpPr/>
            <p:nvPr/>
          </p:nvGrpSpPr>
          <p:grpSpPr>
            <a:xfrm>
              <a:off x="7964807" y="213854"/>
              <a:ext cx="1044460" cy="496995"/>
              <a:chOff x="6096000" y="209587"/>
              <a:chExt cx="1044460" cy="496995"/>
            </a:xfrm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7CDB2E9C-D20C-8C55-BC0A-B1D463752409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5B1D76AC-3CB6-994A-D14D-A4E5E845E4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8C9638C2-B2E3-DE5B-9216-66A33771D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箭头连接符 90">
                  <a:extLst>
                    <a:ext uri="{FF2B5EF4-FFF2-40B4-BE49-F238E27FC236}">
                      <a16:creationId xmlns:a16="http://schemas.microsoft.com/office/drawing/2014/main" id="{88E423FD-5F76-F2D7-CBFD-F0042F909733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8" name="流程图: 可选过程 87">
                <a:extLst>
                  <a:ext uri="{FF2B5EF4-FFF2-40B4-BE49-F238E27FC236}">
                    <a16:creationId xmlns:a16="http://schemas.microsoft.com/office/drawing/2014/main" id="{328AB58C-30E2-B1CD-D6FB-82815399361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04062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04061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93" name="流程图: 可选过程 92">
            <a:extLst>
              <a:ext uri="{FF2B5EF4-FFF2-40B4-BE49-F238E27FC236}">
                <a16:creationId xmlns:a16="http://schemas.microsoft.com/office/drawing/2014/main" id="{20434E25-F0E0-90A3-5667-47ABC4256561}"/>
              </a:ext>
            </a:extLst>
          </p:cNvPr>
          <p:cNvSpPr/>
          <p:nvPr/>
        </p:nvSpPr>
        <p:spPr>
          <a:xfrm>
            <a:off x="8581164" y="687787"/>
            <a:ext cx="1657345" cy="422996"/>
          </a:xfrm>
          <a:custGeom>
            <a:avLst/>
            <a:gdLst>
              <a:gd name="connsiteX0" fmla="*/ 0 w 1657345"/>
              <a:gd name="connsiteY0" fmla="*/ 70499 h 422996"/>
              <a:gd name="connsiteX1" fmla="*/ 70499 w 1657345"/>
              <a:gd name="connsiteY1" fmla="*/ 0 h 422996"/>
              <a:gd name="connsiteX2" fmla="*/ 545621 w 1657345"/>
              <a:gd name="connsiteY2" fmla="*/ 0 h 422996"/>
              <a:gd name="connsiteX3" fmla="*/ 1020743 w 1657345"/>
              <a:gd name="connsiteY3" fmla="*/ 0 h 422996"/>
              <a:gd name="connsiteX4" fmla="*/ 1586846 w 1657345"/>
              <a:gd name="connsiteY4" fmla="*/ 0 h 422996"/>
              <a:gd name="connsiteX5" fmla="*/ 1657345 w 1657345"/>
              <a:gd name="connsiteY5" fmla="*/ 70499 h 422996"/>
              <a:gd name="connsiteX6" fmla="*/ 1657345 w 1657345"/>
              <a:gd name="connsiteY6" fmla="*/ 352497 h 422996"/>
              <a:gd name="connsiteX7" fmla="*/ 1586846 w 1657345"/>
              <a:gd name="connsiteY7" fmla="*/ 422996 h 422996"/>
              <a:gd name="connsiteX8" fmla="*/ 1111724 w 1657345"/>
              <a:gd name="connsiteY8" fmla="*/ 422996 h 422996"/>
              <a:gd name="connsiteX9" fmla="*/ 651765 w 1657345"/>
              <a:gd name="connsiteY9" fmla="*/ 422996 h 422996"/>
              <a:gd name="connsiteX10" fmla="*/ 70499 w 1657345"/>
              <a:gd name="connsiteY10" fmla="*/ 422996 h 422996"/>
              <a:gd name="connsiteX11" fmla="*/ 0 w 1657345"/>
              <a:gd name="connsiteY11" fmla="*/ 352497 h 422996"/>
              <a:gd name="connsiteX12" fmla="*/ 0 w 1657345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7345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61800" y="-1721"/>
                  <a:pt x="446993" y="-15107"/>
                  <a:pt x="545621" y="0"/>
                </a:cubicBezTo>
                <a:cubicBezTo>
                  <a:pt x="644249" y="15107"/>
                  <a:pt x="838236" y="12191"/>
                  <a:pt x="1020743" y="0"/>
                </a:cubicBezTo>
                <a:cubicBezTo>
                  <a:pt x="1203250" y="-12191"/>
                  <a:pt x="1422686" y="-21718"/>
                  <a:pt x="1586846" y="0"/>
                </a:cubicBezTo>
                <a:cubicBezTo>
                  <a:pt x="1623646" y="-8598"/>
                  <a:pt x="1665137" y="34137"/>
                  <a:pt x="1657345" y="70499"/>
                </a:cubicBezTo>
                <a:cubicBezTo>
                  <a:pt x="1663074" y="179452"/>
                  <a:pt x="1644341" y="223627"/>
                  <a:pt x="1657345" y="352497"/>
                </a:cubicBezTo>
                <a:cubicBezTo>
                  <a:pt x="1662458" y="384018"/>
                  <a:pt x="1627911" y="421828"/>
                  <a:pt x="1586846" y="422996"/>
                </a:cubicBezTo>
                <a:cubicBezTo>
                  <a:pt x="1400231" y="431217"/>
                  <a:pt x="1284275" y="432584"/>
                  <a:pt x="1111724" y="422996"/>
                </a:cubicBezTo>
                <a:cubicBezTo>
                  <a:pt x="939173" y="413408"/>
                  <a:pt x="832677" y="414532"/>
                  <a:pt x="651765" y="422996"/>
                </a:cubicBezTo>
                <a:cubicBezTo>
                  <a:pt x="470853" y="431460"/>
                  <a:pt x="205770" y="413713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雕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传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79E31CAE-4758-9B40-03AC-5C195EFAC4AB}"/>
              </a:ext>
            </a:extLst>
          </p:cNvPr>
          <p:cNvCxnSpPr/>
          <p:nvPr/>
        </p:nvCxnSpPr>
        <p:spPr>
          <a:xfrm>
            <a:off x="10127673" y="911593"/>
            <a:ext cx="47798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可选过程 98">
            <a:extLst>
              <a:ext uri="{FF2B5EF4-FFF2-40B4-BE49-F238E27FC236}">
                <a16:creationId xmlns:a16="http://schemas.microsoft.com/office/drawing/2014/main" id="{82EC96D6-09A9-6F35-440D-3226691E76B9}"/>
              </a:ext>
            </a:extLst>
          </p:cNvPr>
          <p:cNvSpPr/>
          <p:nvPr/>
        </p:nvSpPr>
        <p:spPr>
          <a:xfrm>
            <a:off x="10512137" y="688770"/>
            <a:ext cx="567851" cy="422996"/>
          </a:xfrm>
          <a:custGeom>
            <a:avLst/>
            <a:gdLst>
              <a:gd name="connsiteX0" fmla="*/ 0 w 567851"/>
              <a:gd name="connsiteY0" fmla="*/ 70499 h 422996"/>
              <a:gd name="connsiteX1" fmla="*/ 70499 w 567851"/>
              <a:gd name="connsiteY1" fmla="*/ 0 h 422996"/>
              <a:gd name="connsiteX2" fmla="*/ 497352 w 567851"/>
              <a:gd name="connsiteY2" fmla="*/ 0 h 422996"/>
              <a:gd name="connsiteX3" fmla="*/ 567851 w 567851"/>
              <a:gd name="connsiteY3" fmla="*/ 70499 h 422996"/>
              <a:gd name="connsiteX4" fmla="*/ 567851 w 567851"/>
              <a:gd name="connsiteY4" fmla="*/ 352497 h 422996"/>
              <a:gd name="connsiteX5" fmla="*/ 497352 w 567851"/>
              <a:gd name="connsiteY5" fmla="*/ 422996 h 422996"/>
              <a:gd name="connsiteX6" fmla="*/ 70499 w 567851"/>
              <a:gd name="connsiteY6" fmla="*/ 422996 h 422996"/>
              <a:gd name="connsiteX7" fmla="*/ 0 w 567851"/>
              <a:gd name="connsiteY7" fmla="*/ 352497 h 422996"/>
              <a:gd name="connsiteX8" fmla="*/ 0 w 567851"/>
              <a:gd name="connsiteY8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7851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56344" y="-15564"/>
                  <a:pt x="329496" y="18059"/>
                  <a:pt x="497352" y="0"/>
                </a:cubicBezTo>
                <a:cubicBezTo>
                  <a:pt x="539787" y="7694"/>
                  <a:pt x="568781" y="36660"/>
                  <a:pt x="567851" y="70499"/>
                </a:cubicBezTo>
                <a:cubicBezTo>
                  <a:pt x="565795" y="145877"/>
                  <a:pt x="565386" y="211964"/>
                  <a:pt x="567851" y="352497"/>
                </a:cubicBezTo>
                <a:cubicBezTo>
                  <a:pt x="568929" y="391991"/>
                  <a:pt x="536444" y="421519"/>
                  <a:pt x="497352" y="422996"/>
                </a:cubicBezTo>
                <a:cubicBezTo>
                  <a:pt x="390794" y="416477"/>
                  <a:pt x="184421" y="423178"/>
                  <a:pt x="70499" y="422996"/>
                </a:cubicBezTo>
                <a:cubicBezTo>
                  <a:pt x="33589" y="422191"/>
                  <a:pt x="5872" y="395639"/>
                  <a:pt x="0" y="352497"/>
                </a:cubicBezTo>
                <a:cubicBezTo>
                  <a:pt x="7598" y="218733"/>
                  <a:pt x="-10832" y="136548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英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EC6229B-4E9F-186C-E99D-4475FADA9190}"/>
              </a:ext>
            </a:extLst>
          </p:cNvPr>
          <p:cNvGrpSpPr/>
          <p:nvPr/>
        </p:nvGrpSpPr>
        <p:grpSpPr>
          <a:xfrm>
            <a:off x="3636818" y="1406236"/>
            <a:ext cx="6601693" cy="1397902"/>
            <a:chOff x="3636818" y="1406236"/>
            <a:chExt cx="6601693" cy="1397902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79159E5F-D14A-14CD-696A-964F3D712470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V="1">
              <a:off x="10238511" y="1406236"/>
              <a:ext cx="0" cy="1909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37541DC-E2A6-1CC5-BF33-13CEAA06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6818" y="1406236"/>
              <a:ext cx="65913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D411924-028A-EE9F-3A32-98275EA072D6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>
              <a:off x="3636818" y="1406236"/>
              <a:ext cx="0" cy="139790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0427BBD1-D521-5B7B-25F1-676A2B199622}"/>
                </a:ext>
              </a:extLst>
            </p:cNvPr>
            <p:cNvCxnSpPr>
              <a:cxnSpLocks/>
            </p:cNvCxnSpPr>
            <p:nvPr/>
          </p:nvCxnSpPr>
          <p:spPr>
            <a:xfrm>
              <a:off x="6989618" y="1406236"/>
              <a:ext cx="0" cy="132820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803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484C2FAD-3523-7F57-70BD-E5541D8DB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embedding: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each token vectors represent their </a:t>
            </a:r>
            <a:r>
              <a:rPr lang="en-US" altLang="zh-CN" u="sng" dirty="0">
                <a:latin typeface="Gabriola" panose="04040605051002020D02" pitchFamily="82" charset="0"/>
              </a:rPr>
              <a:t>meanings</a:t>
            </a:r>
            <a:r>
              <a:rPr lang="en-US" altLang="zh-CN" dirty="0">
                <a:latin typeface="Gabriola" panose="04040605051002020D02" pitchFamily="82" charset="0"/>
              </a:rPr>
              <a:t> in </a:t>
            </a:r>
            <a:r>
              <a:rPr lang="en-US" altLang="zh-CN" u="sng" dirty="0">
                <a:latin typeface="Gabriola" panose="04040605051002020D02" pitchFamily="82" charset="0"/>
              </a:rPr>
              <a:t>higher dimension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46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D5F8A81C-8089-E026-E942-E9784D2FB454}"/>
              </a:ext>
            </a:extLst>
          </p:cNvPr>
          <p:cNvGrpSpPr/>
          <p:nvPr/>
        </p:nvGrpSpPr>
        <p:grpSpPr>
          <a:xfrm>
            <a:off x="4278812" y="623942"/>
            <a:ext cx="3634375" cy="6039186"/>
            <a:chOff x="4271375" y="818814"/>
            <a:chExt cx="3634375" cy="603918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1327163-D28E-1BDD-E497-3622C966B3C7}"/>
                </a:ext>
              </a:extLst>
            </p:cNvPr>
            <p:cNvGrpSpPr/>
            <p:nvPr/>
          </p:nvGrpSpPr>
          <p:grpSpPr>
            <a:xfrm>
              <a:off x="4286250" y="818814"/>
              <a:ext cx="3619500" cy="6039186"/>
              <a:chOff x="3488872" y="668454"/>
              <a:chExt cx="3619500" cy="6039186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8171D36-0DF6-17FC-BA46-512AD4B7534D}"/>
                  </a:ext>
                </a:extLst>
              </p:cNvPr>
              <p:cNvGrpSpPr/>
              <p:nvPr/>
            </p:nvGrpSpPr>
            <p:grpSpPr>
              <a:xfrm>
                <a:off x="3488872" y="5646736"/>
                <a:ext cx="3619500" cy="1060904"/>
                <a:chOff x="3488872" y="5646736"/>
                <a:chExt cx="3619500" cy="1060904"/>
              </a:xfrm>
            </p:grpSpPr>
            <p:sp>
              <p:nvSpPr>
                <p:cNvPr id="3" name="圆角矩形 2">
                  <a:extLst>
                    <a:ext uri="{FF2B5EF4-FFF2-40B4-BE49-F238E27FC236}">
                      <a16:creationId xmlns:a16="http://schemas.microsoft.com/office/drawing/2014/main" id="{B37071CD-799E-12B3-9918-08EA80A505D0}"/>
                    </a:ext>
                  </a:extLst>
                </p:cNvPr>
                <p:cNvSpPr/>
                <p:nvPr/>
              </p:nvSpPr>
              <p:spPr>
                <a:xfrm>
                  <a:off x="3488872" y="6177190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token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" name="圆角矩形 3">
                  <a:extLst>
                    <a:ext uri="{FF2B5EF4-FFF2-40B4-BE49-F238E27FC236}">
                      <a16:creationId xmlns:a16="http://schemas.microsoft.com/office/drawing/2014/main" id="{062D798E-E965-990B-886A-8FEEB8A63643}"/>
                    </a:ext>
                  </a:extLst>
                </p:cNvPr>
                <p:cNvSpPr/>
                <p:nvPr/>
              </p:nvSpPr>
              <p:spPr>
                <a:xfrm>
                  <a:off x="5464629" y="6177191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position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弧 12">
                  <a:extLst>
                    <a:ext uri="{FF2B5EF4-FFF2-40B4-BE49-F238E27FC236}">
                      <a16:creationId xmlns:a16="http://schemas.microsoft.com/office/drawing/2014/main" id="{E4D6885B-F9E3-A0E0-BC3E-AF4D5C4AB8BA}"/>
                    </a:ext>
                  </a:extLst>
                </p:cNvPr>
                <p:cNvSpPr/>
                <p:nvPr/>
              </p:nvSpPr>
              <p:spPr>
                <a:xfrm rot="16200000">
                  <a:off x="4768170" y="5189310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" name="弧 13">
                  <a:extLst>
                    <a:ext uri="{FF2B5EF4-FFF2-40B4-BE49-F238E27FC236}">
                      <a16:creationId xmlns:a16="http://schemas.microsoft.com/office/drawing/2014/main" id="{64D216E5-8F97-F2D4-0763-B40553FD78C4}"/>
                    </a:ext>
                  </a:extLst>
                </p:cNvPr>
                <p:cNvSpPr/>
                <p:nvPr/>
              </p:nvSpPr>
              <p:spPr>
                <a:xfrm rot="5400000" flipH="1">
                  <a:off x="4768170" y="5189311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cxnSp>
            <p:nvCxnSpPr>
              <p:cNvPr id="19" name="直线箭头连接符 18">
                <a:extLst>
                  <a:ext uri="{FF2B5EF4-FFF2-40B4-BE49-F238E27FC236}">
                    <a16:creationId xmlns:a16="http://schemas.microsoft.com/office/drawing/2014/main" id="{45C248F1-872D-5B89-69BA-441946446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90457" y="5221357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圆角矩形 20">
                <a:extLst>
                  <a:ext uri="{FF2B5EF4-FFF2-40B4-BE49-F238E27FC236}">
                    <a16:creationId xmlns:a16="http://schemas.microsoft.com/office/drawing/2014/main" id="{E2AF09C2-9B3B-5BDB-D6E6-3D63D1AEABB0}"/>
                  </a:ext>
                </a:extLst>
              </p:cNvPr>
              <p:cNvSpPr/>
              <p:nvPr/>
            </p:nvSpPr>
            <p:spPr>
              <a:xfrm>
                <a:off x="4468585" y="4905671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3" name="直线箭头连接符 22">
                <a:extLst>
                  <a:ext uri="{FF2B5EF4-FFF2-40B4-BE49-F238E27FC236}">
                    <a16:creationId xmlns:a16="http://schemas.microsoft.com/office/drawing/2014/main" id="{9A39F383-9A59-D786-C30B-1C06405CEA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417" y="4480292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5303E88B-6623-21CC-800B-CC1FAF7984DB}"/>
                  </a:ext>
                </a:extLst>
              </p:cNvPr>
              <p:cNvSpPr/>
              <p:nvPr/>
            </p:nvSpPr>
            <p:spPr>
              <a:xfrm>
                <a:off x="4451545" y="4042842"/>
                <a:ext cx="1643743" cy="425379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Masked multi-head attention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线箭头连接符 24">
                <a:extLst>
                  <a:ext uri="{FF2B5EF4-FFF2-40B4-BE49-F238E27FC236}">
                    <a16:creationId xmlns:a16="http://schemas.microsoft.com/office/drawing/2014/main" id="{215B0453-FE1E-234D-3B67-9A3E398BE6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8208" y="3819728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DEA1A5FF-7C25-3E37-DEF0-FFD2A07EBE1B}"/>
                  </a:ext>
                </a:extLst>
              </p:cNvPr>
              <p:cNvSpPr/>
              <p:nvPr/>
            </p:nvSpPr>
            <p:spPr>
              <a:xfrm>
                <a:off x="5093993" y="3492103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3BE069FD-30B5-738A-C85E-013B61906202}"/>
                  </a:ext>
                </a:extLst>
              </p:cNvPr>
              <p:cNvSpPr/>
              <p:nvPr/>
            </p:nvSpPr>
            <p:spPr>
              <a:xfrm>
                <a:off x="4438128" y="2915302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E7C66C-AFE9-1A22-2344-B1DF45564444}"/>
                  </a:ext>
                </a:extLst>
              </p:cNvPr>
              <p:cNvSpPr/>
              <p:nvPr/>
            </p:nvSpPr>
            <p:spPr>
              <a:xfrm>
                <a:off x="4438128" y="2346698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feed forward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线箭头连接符 30">
                <a:extLst>
                  <a:ext uri="{FF2B5EF4-FFF2-40B4-BE49-F238E27FC236}">
                    <a16:creationId xmlns:a16="http://schemas.microsoft.com/office/drawing/2014/main" id="{6F3E0E75-DBF3-4464-4487-04F0458C50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5684" y="3247316"/>
                <a:ext cx="0" cy="2447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E1C5BC3-E661-E6BA-90D3-6532869B2B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999" y="2678349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269AFFE4-20A1-049D-5A91-FD5B30B02A4A}"/>
                  </a:ext>
                </a:extLst>
              </p:cNvPr>
              <p:cNvSpPr/>
              <p:nvPr/>
            </p:nvSpPr>
            <p:spPr>
              <a:xfrm>
                <a:off x="5093173" y="1789315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7" name="直线箭头连接符 36">
                <a:extLst>
                  <a:ext uri="{FF2B5EF4-FFF2-40B4-BE49-F238E27FC236}">
                    <a16:creationId xmlns:a16="http://schemas.microsoft.com/office/drawing/2014/main" id="{F752B932-32FD-3583-D133-E602D9A8D5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180" y="1552362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C6D82379-9046-1426-15B1-5B5AB3F3D7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407" y="2123584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FCA8DE8C-B4D0-AFAD-33A7-63A20FFE06C6}"/>
                  </a:ext>
                </a:extLst>
              </p:cNvPr>
              <p:cNvSpPr/>
              <p:nvPr/>
            </p:nvSpPr>
            <p:spPr>
              <a:xfrm>
                <a:off x="4437308" y="123128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linear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6CA42886-EF4C-C34B-6042-BA0A2F1CED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44744" y="994331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EEAE98B0-08AE-A03D-1DCC-D5F1FB11AB67}"/>
                  </a:ext>
                </a:extLst>
              </p:cNvPr>
              <p:cNvSpPr/>
              <p:nvPr/>
            </p:nvSpPr>
            <p:spPr>
              <a:xfrm>
                <a:off x="4422872" y="66845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soft max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弧 46">
              <a:extLst>
                <a:ext uri="{FF2B5EF4-FFF2-40B4-BE49-F238E27FC236}">
                  <a16:creationId xmlns:a16="http://schemas.microsoft.com/office/drawing/2014/main" id="{0DC9720B-3DC5-38DD-99F6-AC7E1EAAEAE4}"/>
                </a:ext>
              </a:extLst>
            </p:cNvPr>
            <p:cNvSpPr/>
            <p:nvPr/>
          </p:nvSpPr>
          <p:spPr>
            <a:xfrm flipH="1">
              <a:off x="4286249" y="3805065"/>
              <a:ext cx="3238349" cy="1841879"/>
            </a:xfrm>
            <a:prstGeom prst="arc">
              <a:avLst>
                <a:gd name="adj1" fmla="val 16200000"/>
                <a:gd name="adj2" fmla="val 6008752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弧 47">
              <a:extLst>
                <a:ext uri="{FF2B5EF4-FFF2-40B4-BE49-F238E27FC236}">
                  <a16:creationId xmlns:a16="http://schemas.microsoft.com/office/drawing/2014/main" id="{3DA91CC3-61BB-7DC9-EC5A-AFA197914095}"/>
                </a:ext>
              </a:extLst>
            </p:cNvPr>
            <p:cNvSpPr/>
            <p:nvPr/>
          </p:nvSpPr>
          <p:spPr>
            <a:xfrm flipH="1">
              <a:off x="4271375" y="2091504"/>
              <a:ext cx="3238349" cy="1498796"/>
            </a:xfrm>
            <a:prstGeom prst="arc">
              <a:avLst>
                <a:gd name="adj1" fmla="val 16200000"/>
                <a:gd name="adj2" fmla="val 6156220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82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C95DE-EF3D-4F5D-FBE0-6ED88EC8B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showing a diagram of how GPT-3 works">
            <a:extLst>
              <a:ext uri="{FF2B5EF4-FFF2-40B4-BE49-F238E27FC236}">
                <a16:creationId xmlns:a16="http://schemas.microsoft.com/office/drawing/2014/main" id="{DAFE1114-C7ED-2BB8-D86E-E3797E07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412" y="-1"/>
            <a:ext cx="8890057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17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Transformers-position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162A4A27-9128-9807-2B42-BFA50054BC5A}"/>
              </a:ext>
            </a:extLst>
          </p:cNvPr>
          <p:cNvSpPr/>
          <p:nvPr/>
        </p:nvSpPr>
        <p:spPr>
          <a:xfrm>
            <a:off x="2522775" y="2220842"/>
            <a:ext cx="547253" cy="2511503"/>
          </a:xfrm>
          <a:custGeom>
            <a:avLst/>
            <a:gdLst>
              <a:gd name="connsiteX0" fmla="*/ 0 w 547253"/>
              <a:gd name="connsiteY0" fmla="*/ 91209 h 2511503"/>
              <a:gd name="connsiteX1" fmla="*/ 91209 w 547253"/>
              <a:gd name="connsiteY1" fmla="*/ 0 h 2511503"/>
              <a:gd name="connsiteX2" fmla="*/ 456044 w 547253"/>
              <a:gd name="connsiteY2" fmla="*/ 0 h 2511503"/>
              <a:gd name="connsiteX3" fmla="*/ 547253 w 547253"/>
              <a:gd name="connsiteY3" fmla="*/ 91209 h 2511503"/>
              <a:gd name="connsiteX4" fmla="*/ 547253 w 547253"/>
              <a:gd name="connsiteY4" fmla="*/ 720062 h 2511503"/>
              <a:gd name="connsiteX5" fmla="*/ 547253 w 547253"/>
              <a:gd name="connsiteY5" fmla="*/ 1255752 h 2511503"/>
              <a:gd name="connsiteX6" fmla="*/ 547253 w 547253"/>
              <a:gd name="connsiteY6" fmla="*/ 1838023 h 2511503"/>
              <a:gd name="connsiteX7" fmla="*/ 547253 w 547253"/>
              <a:gd name="connsiteY7" fmla="*/ 2420294 h 2511503"/>
              <a:gd name="connsiteX8" fmla="*/ 456044 w 547253"/>
              <a:gd name="connsiteY8" fmla="*/ 2511503 h 2511503"/>
              <a:gd name="connsiteX9" fmla="*/ 91209 w 547253"/>
              <a:gd name="connsiteY9" fmla="*/ 2511503 h 2511503"/>
              <a:gd name="connsiteX10" fmla="*/ 0 w 547253"/>
              <a:gd name="connsiteY10" fmla="*/ 2420294 h 2511503"/>
              <a:gd name="connsiteX11" fmla="*/ 0 w 547253"/>
              <a:gd name="connsiteY11" fmla="*/ 1814732 h 2511503"/>
              <a:gd name="connsiteX12" fmla="*/ 0 w 547253"/>
              <a:gd name="connsiteY12" fmla="*/ 1302333 h 2511503"/>
              <a:gd name="connsiteX13" fmla="*/ 0 w 547253"/>
              <a:gd name="connsiteY13" fmla="*/ 743353 h 2511503"/>
              <a:gd name="connsiteX14" fmla="*/ 0 w 547253"/>
              <a:gd name="connsiteY14" fmla="*/ 91209 h 2511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511503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61746" y="353597"/>
                  <a:pt x="528092" y="524099"/>
                  <a:pt x="547253" y="720062"/>
                </a:cubicBezTo>
                <a:cubicBezTo>
                  <a:pt x="566414" y="916025"/>
                  <a:pt x="562074" y="1082280"/>
                  <a:pt x="547253" y="1255752"/>
                </a:cubicBezTo>
                <a:cubicBezTo>
                  <a:pt x="532433" y="1429224"/>
                  <a:pt x="523694" y="1636463"/>
                  <a:pt x="547253" y="1838023"/>
                </a:cubicBezTo>
                <a:cubicBezTo>
                  <a:pt x="570812" y="2039583"/>
                  <a:pt x="526638" y="2224564"/>
                  <a:pt x="547253" y="2420294"/>
                </a:cubicBezTo>
                <a:cubicBezTo>
                  <a:pt x="551343" y="2469327"/>
                  <a:pt x="513625" y="2514797"/>
                  <a:pt x="456044" y="2511503"/>
                </a:cubicBezTo>
                <a:cubicBezTo>
                  <a:pt x="359699" y="2521219"/>
                  <a:pt x="170130" y="2513118"/>
                  <a:pt x="91209" y="2511503"/>
                </a:cubicBezTo>
                <a:cubicBezTo>
                  <a:pt x="51671" y="2516124"/>
                  <a:pt x="-5823" y="2478969"/>
                  <a:pt x="0" y="2420294"/>
                </a:cubicBezTo>
                <a:cubicBezTo>
                  <a:pt x="13166" y="2255727"/>
                  <a:pt x="-28775" y="2030146"/>
                  <a:pt x="0" y="1814732"/>
                </a:cubicBezTo>
                <a:cubicBezTo>
                  <a:pt x="28775" y="1599318"/>
                  <a:pt x="-5364" y="1430234"/>
                  <a:pt x="0" y="1302333"/>
                </a:cubicBezTo>
                <a:cubicBezTo>
                  <a:pt x="5364" y="1174432"/>
                  <a:pt x="8786" y="981626"/>
                  <a:pt x="0" y="743353"/>
                </a:cubicBezTo>
                <a:cubicBezTo>
                  <a:pt x="-8786" y="505080"/>
                  <a:pt x="19299" y="391904"/>
                  <a:pt x="0" y="91209"/>
                </a:cubicBezTo>
                <a:close/>
              </a:path>
              <a:path w="547253" h="2511503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3689" y="287629"/>
                  <a:pt x="521505" y="456058"/>
                  <a:pt x="547253" y="626899"/>
                </a:cubicBezTo>
                <a:cubicBezTo>
                  <a:pt x="573002" y="797740"/>
                  <a:pt x="541957" y="1126842"/>
                  <a:pt x="547253" y="1255752"/>
                </a:cubicBezTo>
                <a:cubicBezTo>
                  <a:pt x="552549" y="1384662"/>
                  <a:pt x="554591" y="1708784"/>
                  <a:pt x="547253" y="1884604"/>
                </a:cubicBezTo>
                <a:cubicBezTo>
                  <a:pt x="539915" y="2060424"/>
                  <a:pt x="572587" y="2292658"/>
                  <a:pt x="547253" y="2420294"/>
                </a:cubicBezTo>
                <a:cubicBezTo>
                  <a:pt x="550668" y="2469310"/>
                  <a:pt x="510581" y="2514485"/>
                  <a:pt x="456044" y="2511503"/>
                </a:cubicBezTo>
                <a:cubicBezTo>
                  <a:pt x="347510" y="2505919"/>
                  <a:pt x="209612" y="2511876"/>
                  <a:pt x="91209" y="2511503"/>
                </a:cubicBezTo>
                <a:cubicBezTo>
                  <a:pt x="32840" y="2505590"/>
                  <a:pt x="-7661" y="2469723"/>
                  <a:pt x="0" y="2420294"/>
                </a:cubicBezTo>
                <a:cubicBezTo>
                  <a:pt x="18588" y="2234500"/>
                  <a:pt x="-9507" y="2085123"/>
                  <a:pt x="0" y="1861314"/>
                </a:cubicBezTo>
                <a:cubicBezTo>
                  <a:pt x="9507" y="1637505"/>
                  <a:pt x="-10802" y="1530130"/>
                  <a:pt x="0" y="1279042"/>
                </a:cubicBezTo>
                <a:cubicBezTo>
                  <a:pt x="10802" y="1027954"/>
                  <a:pt x="-3297" y="852086"/>
                  <a:pt x="0" y="650189"/>
                </a:cubicBezTo>
                <a:cubicBezTo>
                  <a:pt x="3297" y="448292"/>
                  <a:pt x="18085" y="253423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5.1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2.9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7.4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2D53253-A84F-5B53-87FA-B991F4DB1189}"/>
              </a:ext>
            </a:extLst>
          </p:cNvPr>
          <p:cNvSpPr/>
          <p:nvPr/>
        </p:nvSpPr>
        <p:spPr>
          <a:xfrm>
            <a:off x="2404205" y="1641858"/>
            <a:ext cx="784391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I</a:t>
            </a:r>
            <a:endParaRPr lang="zh-CN" altLang="en-US" sz="20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F39344C-588D-DCB5-4664-DD1165B10065}"/>
              </a:ext>
            </a:extLst>
          </p:cNvPr>
          <p:cNvSpPr/>
          <p:nvPr/>
        </p:nvSpPr>
        <p:spPr>
          <a:xfrm>
            <a:off x="4194002" y="1636929"/>
            <a:ext cx="1483078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Position embedding</a:t>
            </a:r>
            <a:endParaRPr lang="zh-CN" altLang="en-US" sz="14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  <p:sp>
        <p:nvSpPr>
          <p:cNvPr id="9" name="流程图: 可选过程 8">
            <a:extLst>
              <a:ext uri="{FF2B5EF4-FFF2-40B4-BE49-F238E27FC236}">
                <a16:creationId xmlns:a16="http://schemas.microsoft.com/office/drawing/2014/main" id="{2AC3111C-157A-C0D0-865D-C0E24EED87CD}"/>
              </a:ext>
            </a:extLst>
          </p:cNvPr>
          <p:cNvSpPr/>
          <p:nvPr/>
        </p:nvSpPr>
        <p:spPr>
          <a:xfrm>
            <a:off x="4661914" y="2220842"/>
            <a:ext cx="547253" cy="2511503"/>
          </a:xfrm>
          <a:custGeom>
            <a:avLst/>
            <a:gdLst>
              <a:gd name="connsiteX0" fmla="*/ 0 w 547253"/>
              <a:gd name="connsiteY0" fmla="*/ 91209 h 2511503"/>
              <a:gd name="connsiteX1" fmla="*/ 91209 w 547253"/>
              <a:gd name="connsiteY1" fmla="*/ 0 h 2511503"/>
              <a:gd name="connsiteX2" fmla="*/ 456044 w 547253"/>
              <a:gd name="connsiteY2" fmla="*/ 0 h 2511503"/>
              <a:gd name="connsiteX3" fmla="*/ 547253 w 547253"/>
              <a:gd name="connsiteY3" fmla="*/ 91209 h 2511503"/>
              <a:gd name="connsiteX4" fmla="*/ 547253 w 547253"/>
              <a:gd name="connsiteY4" fmla="*/ 720062 h 2511503"/>
              <a:gd name="connsiteX5" fmla="*/ 547253 w 547253"/>
              <a:gd name="connsiteY5" fmla="*/ 1255752 h 2511503"/>
              <a:gd name="connsiteX6" fmla="*/ 547253 w 547253"/>
              <a:gd name="connsiteY6" fmla="*/ 1838023 h 2511503"/>
              <a:gd name="connsiteX7" fmla="*/ 547253 w 547253"/>
              <a:gd name="connsiteY7" fmla="*/ 2420294 h 2511503"/>
              <a:gd name="connsiteX8" fmla="*/ 456044 w 547253"/>
              <a:gd name="connsiteY8" fmla="*/ 2511503 h 2511503"/>
              <a:gd name="connsiteX9" fmla="*/ 91209 w 547253"/>
              <a:gd name="connsiteY9" fmla="*/ 2511503 h 2511503"/>
              <a:gd name="connsiteX10" fmla="*/ 0 w 547253"/>
              <a:gd name="connsiteY10" fmla="*/ 2420294 h 2511503"/>
              <a:gd name="connsiteX11" fmla="*/ 0 w 547253"/>
              <a:gd name="connsiteY11" fmla="*/ 1814732 h 2511503"/>
              <a:gd name="connsiteX12" fmla="*/ 0 w 547253"/>
              <a:gd name="connsiteY12" fmla="*/ 1302333 h 2511503"/>
              <a:gd name="connsiteX13" fmla="*/ 0 w 547253"/>
              <a:gd name="connsiteY13" fmla="*/ 743353 h 2511503"/>
              <a:gd name="connsiteX14" fmla="*/ 0 w 547253"/>
              <a:gd name="connsiteY14" fmla="*/ 91209 h 2511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511503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61746" y="353597"/>
                  <a:pt x="528092" y="524099"/>
                  <a:pt x="547253" y="720062"/>
                </a:cubicBezTo>
                <a:cubicBezTo>
                  <a:pt x="566414" y="916025"/>
                  <a:pt x="562074" y="1082280"/>
                  <a:pt x="547253" y="1255752"/>
                </a:cubicBezTo>
                <a:cubicBezTo>
                  <a:pt x="532433" y="1429224"/>
                  <a:pt x="523694" y="1636463"/>
                  <a:pt x="547253" y="1838023"/>
                </a:cubicBezTo>
                <a:cubicBezTo>
                  <a:pt x="570812" y="2039583"/>
                  <a:pt x="526638" y="2224564"/>
                  <a:pt x="547253" y="2420294"/>
                </a:cubicBezTo>
                <a:cubicBezTo>
                  <a:pt x="551343" y="2469327"/>
                  <a:pt x="513625" y="2514797"/>
                  <a:pt x="456044" y="2511503"/>
                </a:cubicBezTo>
                <a:cubicBezTo>
                  <a:pt x="359699" y="2521219"/>
                  <a:pt x="170130" y="2513118"/>
                  <a:pt x="91209" y="2511503"/>
                </a:cubicBezTo>
                <a:cubicBezTo>
                  <a:pt x="51671" y="2516124"/>
                  <a:pt x="-5823" y="2478969"/>
                  <a:pt x="0" y="2420294"/>
                </a:cubicBezTo>
                <a:cubicBezTo>
                  <a:pt x="13166" y="2255727"/>
                  <a:pt x="-28775" y="2030146"/>
                  <a:pt x="0" y="1814732"/>
                </a:cubicBezTo>
                <a:cubicBezTo>
                  <a:pt x="28775" y="1599318"/>
                  <a:pt x="-5364" y="1430234"/>
                  <a:pt x="0" y="1302333"/>
                </a:cubicBezTo>
                <a:cubicBezTo>
                  <a:pt x="5364" y="1174432"/>
                  <a:pt x="8786" y="981626"/>
                  <a:pt x="0" y="743353"/>
                </a:cubicBezTo>
                <a:cubicBezTo>
                  <a:pt x="-8786" y="505080"/>
                  <a:pt x="19299" y="391904"/>
                  <a:pt x="0" y="91209"/>
                </a:cubicBezTo>
                <a:close/>
              </a:path>
              <a:path w="547253" h="2511503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3689" y="287629"/>
                  <a:pt x="521505" y="456058"/>
                  <a:pt x="547253" y="626899"/>
                </a:cubicBezTo>
                <a:cubicBezTo>
                  <a:pt x="573002" y="797740"/>
                  <a:pt x="541957" y="1126842"/>
                  <a:pt x="547253" y="1255752"/>
                </a:cubicBezTo>
                <a:cubicBezTo>
                  <a:pt x="552549" y="1384662"/>
                  <a:pt x="554591" y="1708784"/>
                  <a:pt x="547253" y="1884604"/>
                </a:cubicBezTo>
                <a:cubicBezTo>
                  <a:pt x="539915" y="2060424"/>
                  <a:pt x="572587" y="2292658"/>
                  <a:pt x="547253" y="2420294"/>
                </a:cubicBezTo>
                <a:cubicBezTo>
                  <a:pt x="550668" y="2469310"/>
                  <a:pt x="510581" y="2514485"/>
                  <a:pt x="456044" y="2511503"/>
                </a:cubicBezTo>
                <a:cubicBezTo>
                  <a:pt x="347510" y="2505919"/>
                  <a:pt x="209612" y="2511876"/>
                  <a:pt x="91209" y="2511503"/>
                </a:cubicBezTo>
                <a:cubicBezTo>
                  <a:pt x="32840" y="2505590"/>
                  <a:pt x="-7661" y="2469723"/>
                  <a:pt x="0" y="2420294"/>
                </a:cubicBezTo>
                <a:cubicBezTo>
                  <a:pt x="18588" y="2234500"/>
                  <a:pt x="-9507" y="2085123"/>
                  <a:pt x="0" y="1861314"/>
                </a:cubicBezTo>
                <a:cubicBezTo>
                  <a:pt x="9507" y="1637505"/>
                  <a:pt x="-10802" y="1530130"/>
                  <a:pt x="0" y="1279042"/>
                </a:cubicBezTo>
                <a:cubicBezTo>
                  <a:pt x="10802" y="1027954"/>
                  <a:pt x="-3297" y="852086"/>
                  <a:pt x="0" y="650189"/>
                </a:cubicBezTo>
                <a:cubicBezTo>
                  <a:pt x="3297" y="448292"/>
                  <a:pt x="18085" y="253423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444C345-F984-0552-ED77-12D07A20877A}"/>
              </a:ext>
            </a:extLst>
          </p:cNvPr>
          <p:cNvGrpSpPr/>
          <p:nvPr/>
        </p:nvGrpSpPr>
        <p:grpSpPr>
          <a:xfrm>
            <a:off x="3627620" y="3190649"/>
            <a:ext cx="476701" cy="476701"/>
            <a:chOff x="3560092" y="3102893"/>
            <a:chExt cx="476701" cy="476701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F7BE45B-103D-D5F8-68A3-EB6938270256}"/>
                </a:ext>
              </a:extLst>
            </p:cNvPr>
            <p:cNvSpPr/>
            <p:nvPr/>
          </p:nvSpPr>
          <p:spPr>
            <a:xfrm>
              <a:off x="3752940" y="3102893"/>
              <a:ext cx="91007" cy="4767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0641A1E-C135-7D41-A889-1FD7FB4BE09B}"/>
                </a:ext>
              </a:extLst>
            </p:cNvPr>
            <p:cNvSpPr/>
            <p:nvPr/>
          </p:nvSpPr>
          <p:spPr>
            <a:xfrm rot="5400000">
              <a:off x="3752939" y="3102892"/>
              <a:ext cx="91007" cy="4767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E830F67-9DAE-9D81-4EB7-C42F95B67E79}"/>
              </a:ext>
            </a:extLst>
          </p:cNvPr>
          <p:cNvGrpSpPr/>
          <p:nvPr/>
        </p:nvGrpSpPr>
        <p:grpSpPr>
          <a:xfrm>
            <a:off x="5619299" y="3292488"/>
            <a:ext cx="476701" cy="273021"/>
            <a:chOff x="5619299" y="3292488"/>
            <a:chExt cx="476701" cy="27302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4B772BF-2D7F-48A1-1730-676CFFC3C322}"/>
                </a:ext>
              </a:extLst>
            </p:cNvPr>
            <p:cNvSpPr/>
            <p:nvPr/>
          </p:nvSpPr>
          <p:spPr>
            <a:xfrm rot="5400000">
              <a:off x="5812146" y="3099641"/>
              <a:ext cx="91007" cy="4767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CD72F0C-8D1C-A6BA-7940-514DFF346EBC}"/>
                </a:ext>
              </a:extLst>
            </p:cNvPr>
            <p:cNvSpPr/>
            <p:nvPr/>
          </p:nvSpPr>
          <p:spPr>
            <a:xfrm rot="5400000">
              <a:off x="5812146" y="3281655"/>
              <a:ext cx="91007" cy="4767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流程图: 可选过程 15">
            <a:extLst>
              <a:ext uri="{FF2B5EF4-FFF2-40B4-BE49-F238E27FC236}">
                <a16:creationId xmlns:a16="http://schemas.microsoft.com/office/drawing/2014/main" id="{41A1232E-743F-E2D8-AC88-9AC61CBB6760}"/>
              </a:ext>
            </a:extLst>
          </p:cNvPr>
          <p:cNvSpPr/>
          <p:nvPr/>
        </p:nvSpPr>
        <p:spPr>
          <a:xfrm>
            <a:off x="6603145" y="2218750"/>
            <a:ext cx="547253" cy="2511503"/>
          </a:xfrm>
          <a:custGeom>
            <a:avLst/>
            <a:gdLst>
              <a:gd name="connsiteX0" fmla="*/ 0 w 547253"/>
              <a:gd name="connsiteY0" fmla="*/ 91209 h 2511503"/>
              <a:gd name="connsiteX1" fmla="*/ 91209 w 547253"/>
              <a:gd name="connsiteY1" fmla="*/ 0 h 2511503"/>
              <a:gd name="connsiteX2" fmla="*/ 456044 w 547253"/>
              <a:gd name="connsiteY2" fmla="*/ 0 h 2511503"/>
              <a:gd name="connsiteX3" fmla="*/ 547253 w 547253"/>
              <a:gd name="connsiteY3" fmla="*/ 91209 h 2511503"/>
              <a:gd name="connsiteX4" fmla="*/ 547253 w 547253"/>
              <a:gd name="connsiteY4" fmla="*/ 720062 h 2511503"/>
              <a:gd name="connsiteX5" fmla="*/ 547253 w 547253"/>
              <a:gd name="connsiteY5" fmla="*/ 1255752 h 2511503"/>
              <a:gd name="connsiteX6" fmla="*/ 547253 w 547253"/>
              <a:gd name="connsiteY6" fmla="*/ 1838023 h 2511503"/>
              <a:gd name="connsiteX7" fmla="*/ 547253 w 547253"/>
              <a:gd name="connsiteY7" fmla="*/ 2420294 h 2511503"/>
              <a:gd name="connsiteX8" fmla="*/ 456044 w 547253"/>
              <a:gd name="connsiteY8" fmla="*/ 2511503 h 2511503"/>
              <a:gd name="connsiteX9" fmla="*/ 91209 w 547253"/>
              <a:gd name="connsiteY9" fmla="*/ 2511503 h 2511503"/>
              <a:gd name="connsiteX10" fmla="*/ 0 w 547253"/>
              <a:gd name="connsiteY10" fmla="*/ 2420294 h 2511503"/>
              <a:gd name="connsiteX11" fmla="*/ 0 w 547253"/>
              <a:gd name="connsiteY11" fmla="*/ 1814732 h 2511503"/>
              <a:gd name="connsiteX12" fmla="*/ 0 w 547253"/>
              <a:gd name="connsiteY12" fmla="*/ 1302333 h 2511503"/>
              <a:gd name="connsiteX13" fmla="*/ 0 w 547253"/>
              <a:gd name="connsiteY13" fmla="*/ 743353 h 2511503"/>
              <a:gd name="connsiteX14" fmla="*/ 0 w 547253"/>
              <a:gd name="connsiteY14" fmla="*/ 91209 h 2511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511503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61746" y="353597"/>
                  <a:pt x="528092" y="524099"/>
                  <a:pt x="547253" y="720062"/>
                </a:cubicBezTo>
                <a:cubicBezTo>
                  <a:pt x="566414" y="916025"/>
                  <a:pt x="562074" y="1082280"/>
                  <a:pt x="547253" y="1255752"/>
                </a:cubicBezTo>
                <a:cubicBezTo>
                  <a:pt x="532433" y="1429224"/>
                  <a:pt x="523694" y="1636463"/>
                  <a:pt x="547253" y="1838023"/>
                </a:cubicBezTo>
                <a:cubicBezTo>
                  <a:pt x="570812" y="2039583"/>
                  <a:pt x="526638" y="2224564"/>
                  <a:pt x="547253" y="2420294"/>
                </a:cubicBezTo>
                <a:cubicBezTo>
                  <a:pt x="551343" y="2469327"/>
                  <a:pt x="513625" y="2514797"/>
                  <a:pt x="456044" y="2511503"/>
                </a:cubicBezTo>
                <a:cubicBezTo>
                  <a:pt x="359699" y="2521219"/>
                  <a:pt x="170130" y="2513118"/>
                  <a:pt x="91209" y="2511503"/>
                </a:cubicBezTo>
                <a:cubicBezTo>
                  <a:pt x="51671" y="2516124"/>
                  <a:pt x="-5823" y="2478969"/>
                  <a:pt x="0" y="2420294"/>
                </a:cubicBezTo>
                <a:cubicBezTo>
                  <a:pt x="13166" y="2255727"/>
                  <a:pt x="-28775" y="2030146"/>
                  <a:pt x="0" y="1814732"/>
                </a:cubicBezTo>
                <a:cubicBezTo>
                  <a:pt x="28775" y="1599318"/>
                  <a:pt x="-5364" y="1430234"/>
                  <a:pt x="0" y="1302333"/>
                </a:cubicBezTo>
                <a:cubicBezTo>
                  <a:pt x="5364" y="1174432"/>
                  <a:pt x="8786" y="981626"/>
                  <a:pt x="0" y="743353"/>
                </a:cubicBezTo>
                <a:cubicBezTo>
                  <a:pt x="-8786" y="505080"/>
                  <a:pt x="19299" y="391904"/>
                  <a:pt x="0" y="91209"/>
                </a:cubicBezTo>
                <a:close/>
              </a:path>
              <a:path w="547253" h="2511503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3689" y="287629"/>
                  <a:pt x="521505" y="456058"/>
                  <a:pt x="547253" y="626899"/>
                </a:cubicBezTo>
                <a:cubicBezTo>
                  <a:pt x="573002" y="797740"/>
                  <a:pt x="541957" y="1126842"/>
                  <a:pt x="547253" y="1255752"/>
                </a:cubicBezTo>
                <a:cubicBezTo>
                  <a:pt x="552549" y="1384662"/>
                  <a:pt x="554591" y="1708784"/>
                  <a:pt x="547253" y="1884604"/>
                </a:cubicBezTo>
                <a:cubicBezTo>
                  <a:pt x="539915" y="2060424"/>
                  <a:pt x="572587" y="2292658"/>
                  <a:pt x="547253" y="2420294"/>
                </a:cubicBezTo>
                <a:cubicBezTo>
                  <a:pt x="550668" y="2469310"/>
                  <a:pt x="510581" y="2514485"/>
                  <a:pt x="456044" y="2511503"/>
                </a:cubicBezTo>
                <a:cubicBezTo>
                  <a:pt x="347510" y="2505919"/>
                  <a:pt x="209612" y="2511876"/>
                  <a:pt x="91209" y="2511503"/>
                </a:cubicBezTo>
                <a:cubicBezTo>
                  <a:pt x="32840" y="2505590"/>
                  <a:pt x="-7661" y="2469723"/>
                  <a:pt x="0" y="2420294"/>
                </a:cubicBezTo>
                <a:cubicBezTo>
                  <a:pt x="18588" y="2234500"/>
                  <a:pt x="-9507" y="2085123"/>
                  <a:pt x="0" y="1861314"/>
                </a:cubicBezTo>
                <a:cubicBezTo>
                  <a:pt x="9507" y="1637505"/>
                  <a:pt x="-10802" y="1530130"/>
                  <a:pt x="0" y="1279042"/>
                </a:cubicBezTo>
                <a:cubicBezTo>
                  <a:pt x="10802" y="1027954"/>
                  <a:pt x="-3297" y="852086"/>
                  <a:pt x="0" y="650189"/>
                </a:cubicBezTo>
                <a:cubicBezTo>
                  <a:pt x="3297" y="448292"/>
                  <a:pt x="18085" y="253423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5.1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3.9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7.4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E970B16-C3B0-CA70-4C38-58801AF37316}"/>
              </a:ext>
            </a:extLst>
          </p:cNvPr>
          <p:cNvSpPr/>
          <p:nvPr/>
        </p:nvSpPr>
        <p:spPr>
          <a:xfrm>
            <a:off x="6144992" y="1636929"/>
            <a:ext cx="1483078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Input</a:t>
            </a:r>
            <a:endParaRPr lang="zh-CN" altLang="en-US" sz="14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673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Transformers-position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030" name="Picture 6" descr="Transformer位置编码图解 - BimAnt">
            <a:extLst>
              <a:ext uri="{FF2B5EF4-FFF2-40B4-BE49-F238E27FC236}">
                <a16:creationId xmlns:a16="http://schemas.microsoft.com/office/drawing/2014/main" id="{025926AA-6F9F-C26C-573B-3D421FB06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70" y="1712459"/>
            <a:ext cx="8176758" cy="484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EA2CFA71-DA1C-DC9B-E9A9-95D2E2DC06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615" y="1027906"/>
            <a:ext cx="4760467" cy="11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6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Transformers-layer norm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BA908631-8A33-4166-552D-5D3B29801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0711" y="1854260"/>
            <a:ext cx="10610578" cy="365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8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Transformers-layer norm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098" name="Picture 2" descr="一文搞懂Batch Normalization,Layer/Instance/Group Norm - 知乎">
            <a:extLst>
              <a:ext uri="{FF2B5EF4-FFF2-40B4-BE49-F238E27FC236}">
                <a16:creationId xmlns:a16="http://schemas.microsoft.com/office/drawing/2014/main" id="{EB3F629F-4DC6-D84A-8952-141893CB68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8" r="12374" b="20624"/>
          <a:stretch/>
        </p:blipFill>
        <p:spPr bwMode="auto">
          <a:xfrm>
            <a:off x="262127" y="2109770"/>
            <a:ext cx="11667745" cy="323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2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Transformers-FFN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122" name="Picture 2" descr="A schematic diagram of a typical feed-forward neural network with an ...">
            <a:extLst>
              <a:ext uri="{FF2B5EF4-FFF2-40B4-BE49-F238E27FC236}">
                <a16:creationId xmlns:a16="http://schemas.microsoft.com/office/drawing/2014/main" id="{441D2433-27D1-02F0-3484-2A23DF5EA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942" y="1478998"/>
            <a:ext cx="6008116" cy="448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8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</a:t>
            </a:r>
            <a:r>
              <a:rPr lang="en-US" altLang="zh-CN" dirty="0" err="1">
                <a:latin typeface="Gabriola" panose="04040605051002020D02" pitchFamily="82" charset="0"/>
              </a:rPr>
              <a:t>softmax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3314" name="Picture 2" descr="Softmax CNN - Questions and Answers in MRI">
            <a:extLst>
              <a:ext uri="{FF2B5EF4-FFF2-40B4-BE49-F238E27FC236}">
                <a16:creationId xmlns:a16="http://schemas.microsoft.com/office/drawing/2014/main" id="{846C1D15-B8C9-8F33-D73F-85A07E0B8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92" y="1690688"/>
            <a:ext cx="4730416" cy="427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75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E99615D-1771-62E6-56DF-3AB84CB4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400" y="1458463"/>
            <a:ext cx="8158747" cy="5146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66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1DD7E7E7-AE31-64F5-AC55-E6F332BD2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277" y="1449904"/>
            <a:ext cx="4583446" cy="5191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17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991B1BAB-8980-2DBD-1641-1050832FF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0" y="1690688"/>
            <a:ext cx="8699500" cy="454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67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27B7DC1-1C2E-7416-74EB-009B41F4A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785" y="1311123"/>
            <a:ext cx="8228430" cy="518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28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A654D-0F8D-B8B9-A25F-496F8A41D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B6EC4A5-5638-977A-6318-3ACB67759D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87"/>
          <a:stretch/>
        </p:blipFill>
        <p:spPr>
          <a:xfrm>
            <a:off x="1917986" y="59459"/>
            <a:ext cx="8356027" cy="679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9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D4F53B99-3024-9683-2E6C-E00FA9655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908" y="1299410"/>
            <a:ext cx="555818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1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DED4EE86-5BFD-2538-F686-F2F5B668D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667" y="1690688"/>
            <a:ext cx="9524666" cy="3722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91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4342" name="Picture 6">
            <a:extLst>
              <a:ext uri="{FF2B5EF4-FFF2-40B4-BE49-F238E27FC236}">
                <a16:creationId xmlns:a16="http://schemas.microsoft.com/office/drawing/2014/main" id="{15525286-878E-C989-DE8C-1C30E875C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348" y="1521390"/>
            <a:ext cx="8879304" cy="497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10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D5F8A81C-8089-E026-E942-E9784D2FB454}"/>
              </a:ext>
            </a:extLst>
          </p:cNvPr>
          <p:cNvGrpSpPr/>
          <p:nvPr/>
        </p:nvGrpSpPr>
        <p:grpSpPr>
          <a:xfrm>
            <a:off x="4278812" y="623942"/>
            <a:ext cx="3634375" cy="6039186"/>
            <a:chOff x="4271375" y="818814"/>
            <a:chExt cx="3634375" cy="603918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1327163-D28E-1BDD-E497-3622C966B3C7}"/>
                </a:ext>
              </a:extLst>
            </p:cNvPr>
            <p:cNvGrpSpPr/>
            <p:nvPr/>
          </p:nvGrpSpPr>
          <p:grpSpPr>
            <a:xfrm>
              <a:off x="4286250" y="818814"/>
              <a:ext cx="3619500" cy="6039186"/>
              <a:chOff x="3488872" y="668454"/>
              <a:chExt cx="3619500" cy="6039186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8171D36-0DF6-17FC-BA46-512AD4B7534D}"/>
                  </a:ext>
                </a:extLst>
              </p:cNvPr>
              <p:cNvGrpSpPr/>
              <p:nvPr/>
            </p:nvGrpSpPr>
            <p:grpSpPr>
              <a:xfrm>
                <a:off x="3488872" y="5646736"/>
                <a:ext cx="3619500" cy="1060904"/>
                <a:chOff x="3488872" y="5646736"/>
                <a:chExt cx="3619500" cy="1060904"/>
              </a:xfrm>
            </p:grpSpPr>
            <p:sp>
              <p:nvSpPr>
                <p:cNvPr id="3" name="圆角矩形 2">
                  <a:extLst>
                    <a:ext uri="{FF2B5EF4-FFF2-40B4-BE49-F238E27FC236}">
                      <a16:creationId xmlns:a16="http://schemas.microsoft.com/office/drawing/2014/main" id="{B37071CD-799E-12B3-9918-08EA80A505D0}"/>
                    </a:ext>
                  </a:extLst>
                </p:cNvPr>
                <p:cNvSpPr/>
                <p:nvPr/>
              </p:nvSpPr>
              <p:spPr>
                <a:xfrm>
                  <a:off x="3488872" y="6177190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token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" name="圆角矩形 3">
                  <a:extLst>
                    <a:ext uri="{FF2B5EF4-FFF2-40B4-BE49-F238E27FC236}">
                      <a16:creationId xmlns:a16="http://schemas.microsoft.com/office/drawing/2014/main" id="{062D798E-E965-990B-886A-8FEEB8A63643}"/>
                    </a:ext>
                  </a:extLst>
                </p:cNvPr>
                <p:cNvSpPr/>
                <p:nvPr/>
              </p:nvSpPr>
              <p:spPr>
                <a:xfrm>
                  <a:off x="5464629" y="6177191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position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弧 12">
                  <a:extLst>
                    <a:ext uri="{FF2B5EF4-FFF2-40B4-BE49-F238E27FC236}">
                      <a16:creationId xmlns:a16="http://schemas.microsoft.com/office/drawing/2014/main" id="{E4D6885B-F9E3-A0E0-BC3E-AF4D5C4AB8BA}"/>
                    </a:ext>
                  </a:extLst>
                </p:cNvPr>
                <p:cNvSpPr/>
                <p:nvPr/>
              </p:nvSpPr>
              <p:spPr>
                <a:xfrm rot="16200000">
                  <a:off x="4768170" y="5189310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" name="弧 13">
                  <a:extLst>
                    <a:ext uri="{FF2B5EF4-FFF2-40B4-BE49-F238E27FC236}">
                      <a16:creationId xmlns:a16="http://schemas.microsoft.com/office/drawing/2014/main" id="{64D216E5-8F97-F2D4-0763-B40553FD78C4}"/>
                    </a:ext>
                  </a:extLst>
                </p:cNvPr>
                <p:cNvSpPr/>
                <p:nvPr/>
              </p:nvSpPr>
              <p:spPr>
                <a:xfrm rot="5400000" flipH="1">
                  <a:off x="4768170" y="5189311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cxnSp>
            <p:nvCxnSpPr>
              <p:cNvPr id="19" name="直线箭头连接符 18">
                <a:extLst>
                  <a:ext uri="{FF2B5EF4-FFF2-40B4-BE49-F238E27FC236}">
                    <a16:creationId xmlns:a16="http://schemas.microsoft.com/office/drawing/2014/main" id="{45C248F1-872D-5B89-69BA-441946446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90457" y="5221357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圆角矩形 20">
                <a:extLst>
                  <a:ext uri="{FF2B5EF4-FFF2-40B4-BE49-F238E27FC236}">
                    <a16:creationId xmlns:a16="http://schemas.microsoft.com/office/drawing/2014/main" id="{E2AF09C2-9B3B-5BDB-D6E6-3D63D1AEABB0}"/>
                  </a:ext>
                </a:extLst>
              </p:cNvPr>
              <p:cNvSpPr/>
              <p:nvPr/>
            </p:nvSpPr>
            <p:spPr>
              <a:xfrm>
                <a:off x="4468585" y="4905671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3" name="直线箭头连接符 22">
                <a:extLst>
                  <a:ext uri="{FF2B5EF4-FFF2-40B4-BE49-F238E27FC236}">
                    <a16:creationId xmlns:a16="http://schemas.microsoft.com/office/drawing/2014/main" id="{9A39F383-9A59-D786-C30B-1C06405CEA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417" y="4480292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5303E88B-6623-21CC-800B-CC1FAF7984DB}"/>
                  </a:ext>
                </a:extLst>
              </p:cNvPr>
              <p:cNvSpPr/>
              <p:nvPr/>
            </p:nvSpPr>
            <p:spPr>
              <a:xfrm>
                <a:off x="4451545" y="4042842"/>
                <a:ext cx="1643743" cy="425379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Masked multi-head attention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线箭头连接符 24">
                <a:extLst>
                  <a:ext uri="{FF2B5EF4-FFF2-40B4-BE49-F238E27FC236}">
                    <a16:creationId xmlns:a16="http://schemas.microsoft.com/office/drawing/2014/main" id="{215B0453-FE1E-234D-3B67-9A3E398BE6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8208" y="3819728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DEA1A5FF-7C25-3E37-DEF0-FFD2A07EBE1B}"/>
                  </a:ext>
                </a:extLst>
              </p:cNvPr>
              <p:cNvSpPr/>
              <p:nvPr/>
            </p:nvSpPr>
            <p:spPr>
              <a:xfrm>
                <a:off x="5093993" y="3492103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3BE069FD-30B5-738A-C85E-013B61906202}"/>
                  </a:ext>
                </a:extLst>
              </p:cNvPr>
              <p:cNvSpPr/>
              <p:nvPr/>
            </p:nvSpPr>
            <p:spPr>
              <a:xfrm>
                <a:off x="4438128" y="2915302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E7C66C-AFE9-1A22-2344-B1DF45564444}"/>
                  </a:ext>
                </a:extLst>
              </p:cNvPr>
              <p:cNvSpPr/>
              <p:nvPr/>
            </p:nvSpPr>
            <p:spPr>
              <a:xfrm>
                <a:off x="4438128" y="2346698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feed forward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线箭头连接符 30">
                <a:extLst>
                  <a:ext uri="{FF2B5EF4-FFF2-40B4-BE49-F238E27FC236}">
                    <a16:creationId xmlns:a16="http://schemas.microsoft.com/office/drawing/2014/main" id="{6F3E0E75-DBF3-4464-4487-04F0458C50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5684" y="3247316"/>
                <a:ext cx="0" cy="2447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E1C5BC3-E661-E6BA-90D3-6532869B2B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999" y="2678349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269AFFE4-20A1-049D-5A91-FD5B30B02A4A}"/>
                  </a:ext>
                </a:extLst>
              </p:cNvPr>
              <p:cNvSpPr/>
              <p:nvPr/>
            </p:nvSpPr>
            <p:spPr>
              <a:xfrm>
                <a:off x="5093173" y="1789315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7" name="直线箭头连接符 36">
                <a:extLst>
                  <a:ext uri="{FF2B5EF4-FFF2-40B4-BE49-F238E27FC236}">
                    <a16:creationId xmlns:a16="http://schemas.microsoft.com/office/drawing/2014/main" id="{F752B932-32FD-3583-D133-E602D9A8D5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180" y="1552362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C6D82379-9046-1426-15B1-5B5AB3F3D7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407" y="2123584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FCA8DE8C-B4D0-AFAD-33A7-63A20FFE06C6}"/>
                  </a:ext>
                </a:extLst>
              </p:cNvPr>
              <p:cNvSpPr/>
              <p:nvPr/>
            </p:nvSpPr>
            <p:spPr>
              <a:xfrm>
                <a:off x="4437308" y="123128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linear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6CA42886-EF4C-C34B-6042-BA0A2F1CED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44744" y="994331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EEAE98B0-08AE-A03D-1DCC-D5F1FB11AB67}"/>
                  </a:ext>
                </a:extLst>
              </p:cNvPr>
              <p:cNvSpPr/>
              <p:nvPr/>
            </p:nvSpPr>
            <p:spPr>
              <a:xfrm>
                <a:off x="4422872" y="66845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soft max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弧 46">
              <a:extLst>
                <a:ext uri="{FF2B5EF4-FFF2-40B4-BE49-F238E27FC236}">
                  <a16:creationId xmlns:a16="http://schemas.microsoft.com/office/drawing/2014/main" id="{0DC9720B-3DC5-38DD-99F6-AC7E1EAAEAE4}"/>
                </a:ext>
              </a:extLst>
            </p:cNvPr>
            <p:cNvSpPr/>
            <p:nvPr/>
          </p:nvSpPr>
          <p:spPr>
            <a:xfrm flipH="1">
              <a:off x="4286249" y="3805065"/>
              <a:ext cx="3238349" cy="1841879"/>
            </a:xfrm>
            <a:prstGeom prst="arc">
              <a:avLst>
                <a:gd name="adj1" fmla="val 16200000"/>
                <a:gd name="adj2" fmla="val 6008752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弧 47">
              <a:extLst>
                <a:ext uri="{FF2B5EF4-FFF2-40B4-BE49-F238E27FC236}">
                  <a16:creationId xmlns:a16="http://schemas.microsoft.com/office/drawing/2014/main" id="{3DA91CC3-61BB-7DC9-EC5A-AFA197914095}"/>
                </a:ext>
              </a:extLst>
            </p:cNvPr>
            <p:cNvSpPr/>
            <p:nvPr/>
          </p:nvSpPr>
          <p:spPr>
            <a:xfrm flipH="1">
              <a:off x="4271375" y="2091504"/>
              <a:ext cx="3238349" cy="1498796"/>
            </a:xfrm>
            <a:prstGeom prst="arc">
              <a:avLst>
                <a:gd name="adj1" fmla="val 16200000"/>
                <a:gd name="adj2" fmla="val 6156220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250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B02A0C92-7E8F-387B-76C9-4E0B57ECA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383" y="1755129"/>
            <a:ext cx="5954617" cy="503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5B4E343-AF24-2858-0007-E50F7F14CA68}"/>
              </a:ext>
            </a:extLst>
          </p:cNvPr>
          <p:cNvSpPr/>
          <p:nvPr/>
        </p:nvSpPr>
        <p:spPr>
          <a:xfrm>
            <a:off x="7561247" y="1386865"/>
            <a:ext cx="1483078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Pretrain</a:t>
            </a:r>
            <a:endParaRPr lang="zh-CN" altLang="en-US" sz="14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4B63F8A-6DA0-8E79-A9F7-6F45A1446904}"/>
              </a:ext>
            </a:extLst>
          </p:cNvPr>
          <p:cNvSpPr/>
          <p:nvPr/>
        </p:nvSpPr>
        <p:spPr>
          <a:xfrm>
            <a:off x="5620494" y="2569386"/>
            <a:ext cx="1483078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SFT</a:t>
            </a:r>
            <a:endParaRPr lang="zh-CN" altLang="en-US" sz="14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BECA78B-C428-A4E0-A521-EFB28D35A916}"/>
              </a:ext>
            </a:extLst>
          </p:cNvPr>
          <p:cNvSpPr/>
          <p:nvPr/>
        </p:nvSpPr>
        <p:spPr>
          <a:xfrm>
            <a:off x="5083844" y="4593923"/>
            <a:ext cx="1483078" cy="627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RLHF</a:t>
            </a:r>
            <a:endParaRPr lang="zh-CN" altLang="en-US" sz="1400" dirty="0">
              <a:solidFill>
                <a:schemeClr val="tx1"/>
              </a:solidFill>
              <a:latin typeface="Artifakt Element Medium" panose="020B0603050000020004" pitchFamily="34" charset="0"/>
              <a:ea typeface="Microsoft YaHei Light" panose="020B0502040204020203" pitchFamily="34" charset="-122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9FC0D57-104B-3498-66CE-34E6F14E7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>
                <a:latin typeface="Gabriola" panose="04040605051002020D02" pitchFamily="82" charset="0"/>
              </a:rPr>
              <a:t>Engineering steps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86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A654D-0F8D-B8B9-A25F-496F8A41D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58A4AD3-C6F6-1453-108C-3BB8C1412195}"/>
              </a:ext>
            </a:extLst>
          </p:cNvPr>
          <p:cNvSpPr txBox="1"/>
          <p:nvPr/>
        </p:nvSpPr>
        <p:spPr>
          <a:xfrm>
            <a:off x="317440" y="161406"/>
            <a:ext cx="6095276" cy="65351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Autoregressive model</a:t>
            </a:r>
          </a:p>
          <a:p>
            <a:pPr>
              <a:lnSpc>
                <a:spcPct val="120000"/>
              </a:lnSpc>
            </a:pPr>
            <a:endParaRPr lang="en-US" altLang="zh-CN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在解码过程中：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我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介绍一下自己：我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是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介绍一下自己：我是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一个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介绍一下自己：我是一个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人工智能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介绍一下自己：我是一个人工智能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output: 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模型</a:t>
            </a:r>
          </a:p>
          <a:p>
            <a:pPr>
              <a:lnSpc>
                <a:spcPct val="120000"/>
              </a:lnSpc>
            </a:pPr>
            <a:endParaRPr lang="zh-CN" altLang="en-US" sz="1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result:</a:t>
            </a:r>
            <a:r>
              <a:rPr lang="zh-CN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介绍一下自己：我是一个人工智能模型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7B3C99B-C35F-AFBC-669A-8A19FB07D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966" y="795126"/>
            <a:ext cx="6811345" cy="36588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D5BE229-6A3D-C6A1-3ECD-834C75ECF342}"/>
                  </a:ext>
                </a:extLst>
              </p:cNvPr>
              <p:cNvSpPr txBox="1"/>
              <p:nvPr/>
            </p:nvSpPr>
            <p:spPr>
              <a:xfrm>
                <a:off x="5061083" y="4831277"/>
                <a:ext cx="5481437" cy="12678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𝐾𝑉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𝑐𝑎𝑐h𝑒</m:t>
                      </m:r>
                      <m:r>
                        <a:rPr lang="fr-FR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𝐵𝑎𝑡𝑐h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𝑖𝑛𝑝𝑢𝑡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𝑙𝑒𝑛𝑔𝑡h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𝑜𝑢𝑡𝑝𝑢𝑡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𝑙𝑒𝑛𝑔𝑡h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h𝑒𝑎𝑑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𝑑𝑎𝑡𝑎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_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𝑡𝑦𝑝𝑒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×2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D5BE229-6A3D-C6A1-3ECD-834C75ECF3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1083" y="4831277"/>
                <a:ext cx="5481437" cy="12678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185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AFB27D-5B63-AAE4-5DBD-201FF15D8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Gabriola" panose="04040605051002020D02" pitchFamily="82" charset="0"/>
              </a:rPr>
              <a:t>Huggingface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5C76FE7-AC0D-633B-B261-BB76F759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107" y="1690688"/>
            <a:ext cx="7848738" cy="4718188"/>
          </a:xfrm>
        </p:spPr>
      </p:pic>
    </p:spTree>
    <p:extLst>
      <p:ext uri="{BB962C8B-B14F-4D97-AF65-F5344CB8AC3E}">
        <p14:creationId xmlns:p14="http://schemas.microsoft.com/office/powerpoint/2010/main" val="389323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2E6F8-DC64-32AF-F9CF-171450EF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5685D-E3C1-7D02-12C8-3A6B12306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15273AC9-1884-4E10-D491-01AB6F8D07B7}"/>
              </a:ext>
            </a:extLst>
          </p:cNvPr>
          <p:cNvCxnSpPr>
            <a:cxnSpLocks/>
          </p:cNvCxnSpPr>
          <p:nvPr/>
        </p:nvCxnSpPr>
        <p:spPr>
          <a:xfrm>
            <a:off x="8169965" y="4028316"/>
            <a:ext cx="516835" cy="0"/>
          </a:xfrm>
          <a:prstGeom prst="straightConnector1">
            <a:avLst/>
          </a:prstGeom>
          <a:ln w="28575">
            <a:solidFill>
              <a:srgbClr val="DAE3F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591CA45D-3B1C-84C5-89E3-4CDB9A1D1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971415"/>
            <a:ext cx="4292199" cy="2268478"/>
          </a:xfrm>
          <a:prstGeom prst="rect">
            <a:avLst/>
          </a:prstGeom>
        </p:spPr>
      </p:pic>
      <p:sp>
        <p:nvSpPr>
          <p:cNvPr id="6" name="流程图: 过程 5">
            <a:extLst>
              <a:ext uri="{FF2B5EF4-FFF2-40B4-BE49-F238E27FC236}">
                <a16:creationId xmlns:a16="http://schemas.microsoft.com/office/drawing/2014/main" id="{854A0073-6001-192D-A19B-0D2928B274EA}"/>
              </a:ext>
            </a:extLst>
          </p:cNvPr>
          <p:cNvSpPr/>
          <p:nvPr/>
        </p:nvSpPr>
        <p:spPr>
          <a:xfrm>
            <a:off x="371061" y="1563758"/>
            <a:ext cx="1119809" cy="5294242"/>
          </a:xfrm>
          <a:prstGeom prst="flowChartProcess">
            <a:avLst/>
          </a:prstGeom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9C08EC5-5A62-7DE3-2469-B5CE2525EF5B}"/>
              </a:ext>
            </a:extLst>
          </p:cNvPr>
          <p:cNvSpPr/>
          <p:nvPr/>
        </p:nvSpPr>
        <p:spPr>
          <a:xfrm>
            <a:off x="510540" y="16830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  <a:endParaRPr lang="zh-CN" altLang="en-US" sz="16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F721154-ADA7-4C24-0A2D-7D188A50A16C}"/>
              </a:ext>
            </a:extLst>
          </p:cNvPr>
          <p:cNvSpPr/>
          <p:nvPr/>
        </p:nvSpPr>
        <p:spPr>
          <a:xfrm>
            <a:off x="510540" y="23578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robot</a:t>
            </a:r>
            <a:endParaRPr lang="zh-CN" altLang="en-US" sz="1600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52F2B36-45AE-E0EA-A9A6-AD0C74F55D72}"/>
              </a:ext>
            </a:extLst>
          </p:cNvPr>
          <p:cNvSpPr/>
          <p:nvPr/>
        </p:nvSpPr>
        <p:spPr>
          <a:xfrm>
            <a:off x="510540" y="30326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must</a:t>
            </a:r>
            <a:endParaRPr lang="zh-CN" altLang="en-US" sz="1600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741D617-22C2-7B8E-C753-3B416BB017C3}"/>
              </a:ext>
            </a:extLst>
          </p:cNvPr>
          <p:cNvSpPr/>
          <p:nvPr/>
        </p:nvSpPr>
        <p:spPr>
          <a:xfrm>
            <a:off x="510540" y="370750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obey</a:t>
            </a:r>
            <a:endParaRPr lang="zh-CN" altLang="en-US" sz="16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D3FB933-E355-2D32-F575-3181DE41F9E2}"/>
              </a:ext>
            </a:extLst>
          </p:cNvPr>
          <p:cNvSpPr/>
          <p:nvPr/>
        </p:nvSpPr>
        <p:spPr>
          <a:xfrm>
            <a:off x="510540" y="43823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the</a:t>
            </a:r>
            <a:endParaRPr lang="zh-CN" altLang="en-US" sz="1600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BF9054F-6D69-731D-E9F4-7B1D0F29AB5C}"/>
              </a:ext>
            </a:extLst>
          </p:cNvPr>
          <p:cNvSpPr/>
          <p:nvPr/>
        </p:nvSpPr>
        <p:spPr>
          <a:xfrm>
            <a:off x="510540" y="50571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orders</a:t>
            </a:r>
            <a:endParaRPr lang="zh-CN" altLang="en-US" sz="1600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1BFAB95-AA62-BA97-953F-2E18B832437E}"/>
              </a:ext>
            </a:extLst>
          </p:cNvPr>
          <p:cNvSpPr/>
          <p:nvPr/>
        </p:nvSpPr>
        <p:spPr>
          <a:xfrm>
            <a:off x="510540" y="57319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given</a:t>
            </a:r>
            <a:endParaRPr lang="zh-CN" altLang="en-US" sz="1600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732B884-B30E-0572-A2FF-92B81F8847E6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 flipV="1">
            <a:off x="1490870" y="4210878"/>
            <a:ext cx="1076739" cy="1"/>
          </a:xfrm>
          <a:prstGeom prst="straightConnector1">
            <a:avLst/>
          </a:prstGeom>
          <a:ln w="28575">
            <a:solidFill>
              <a:srgbClr val="FFDA9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B4ED4679-391E-7821-A3E5-AF002D03F6EA}"/>
              </a:ext>
            </a:extLst>
          </p:cNvPr>
          <p:cNvSpPr txBox="1"/>
          <p:nvPr/>
        </p:nvSpPr>
        <p:spPr>
          <a:xfrm>
            <a:off x="1514062" y="3658984"/>
            <a:ext cx="1020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Tokenizer</a:t>
            </a:r>
            <a:endParaRPr lang="zh-CN" altLang="en-US" dirty="0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0159F425-BFE2-8D7F-2E26-77B3371AA5C9}"/>
              </a:ext>
            </a:extLst>
          </p:cNvPr>
          <p:cNvSpPr/>
          <p:nvPr/>
        </p:nvSpPr>
        <p:spPr>
          <a:xfrm>
            <a:off x="492815" y="640621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it</a:t>
            </a:r>
            <a:endParaRPr lang="zh-CN" altLang="en-US" sz="1600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5818B5D9-B06F-FEF2-1CFB-2E9F0E0EBAB7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8722E32B-6F60-1BD0-FE9F-BCD580501EBF}"/>
              </a:ext>
            </a:extLst>
          </p:cNvPr>
          <p:cNvGrpSpPr/>
          <p:nvPr/>
        </p:nvGrpSpPr>
        <p:grpSpPr>
          <a:xfrm>
            <a:off x="2567609" y="1563756"/>
            <a:ext cx="5602356" cy="5294243"/>
            <a:chOff x="2567609" y="1563756"/>
            <a:chExt cx="5602356" cy="5294243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0ECD1A-05E7-AFF6-8DF4-CE52EB150C71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6CF82B30-8A3E-2B1A-1C06-21DDAD36FA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0923F1A4-016D-4E81-11E4-19E7F04E1C83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D932704F-9CA6-117F-F484-36C50DBB1D0B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70014423-8D74-87D5-0C97-1EC14CFE18FB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5F1DBCC-0226-D238-43FB-F8EE83B7AA69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CE081582-5543-663A-A5D5-FFC4FC295C5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60BB6346-35A7-3324-0961-B46FAED1AC2E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05D2D9E3-8072-40F5-DFA2-04EFC9344D61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1985DF2-59DE-038E-71AF-71C5EA2F92BD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EF4E7427-DB96-0BAE-506E-18834B0D8CD1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A5D4C5F2-9F02-7B85-919F-FBEDAE2FBD40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97BC323E-E5D0-AB83-477D-FACA04A33F14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F5DCF696-346A-561A-4136-F7FE96C9E908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8C2D3AA-C5E9-5D41-9C98-6169EA5E8723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C1CD1C7-620B-A9ED-53B3-96D456B087A1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79BB179-01BD-FC4C-C011-58123AED0171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73B8195C-197A-CBF6-0778-8A9A56BD8EE4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715512C4-4A7E-1E1D-6956-B4C89FE3FB90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EFD18189-C5EA-5110-C8A2-497718ED154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86243CD0-1965-949A-5727-756B3EF38BEA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97207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D14C6-EA09-2DF7-B504-FDD07E9A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FEE4B-3DEE-0CF2-C8EC-C41986B91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C0EDDC6-3896-2290-C444-EFAD4573462F}"/>
              </a:ext>
            </a:extLst>
          </p:cNvPr>
          <p:cNvGrpSpPr/>
          <p:nvPr/>
        </p:nvGrpSpPr>
        <p:grpSpPr>
          <a:xfrm>
            <a:off x="371061" y="1563756"/>
            <a:ext cx="12607938" cy="5294244"/>
            <a:chOff x="371061" y="1563756"/>
            <a:chExt cx="12607938" cy="5294244"/>
          </a:xfrm>
        </p:grpSpPr>
        <p:sp>
          <p:nvSpPr>
            <p:cNvPr id="6" name="流程图: 过程 5">
              <a:extLst>
                <a:ext uri="{FF2B5EF4-FFF2-40B4-BE49-F238E27FC236}">
                  <a16:creationId xmlns:a16="http://schemas.microsoft.com/office/drawing/2014/main" id="{0FBDD69F-1906-BD49-40AF-9A72EB3AB85D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FDD7E9CB-B774-AE36-7758-6FB9D09A45CF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3E7B6BD-783A-E7D6-AC74-FD31CD4413F5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0F283DB4-1274-F206-24B6-F2BA70A0C87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63E18826-FD94-FDF0-8C25-9DBCABD03D00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39FB7E96-86EE-A5DB-95A6-F081BBF47880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0EBA1D0D-C738-502E-01D1-7A300D1F550F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B31C6DC5-D26E-8294-3C06-714D20850EA7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58973F93-99B6-03A5-D105-79847404E235}"/>
                </a:ext>
              </a:extLst>
            </p:cNvPr>
            <p:cNvCxnSpPr>
              <a:cxnSpLocks/>
              <a:stCxn id="6" idx="3"/>
              <a:endCxn id="16" idx="1"/>
            </p:cNvCxnSpPr>
            <p:nvPr/>
          </p:nvCxnSpPr>
          <p:spPr>
            <a:xfrm flipV="1">
              <a:off x="1490870" y="4210878"/>
              <a:ext cx="107673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282992A-E2A7-8DAB-FCE2-774D6C3F12B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1C366C34-30B7-967E-A366-1CA7C79A8160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902CE53F-6DED-2C9C-77C6-149CD55882E9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1C0EC464-B784-702D-A99B-B1AD8BF861E1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BDD7CA18-0179-E26A-B5E2-D7916DB04755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FE8D6FF5-1455-A7C3-2F38-40BAB41EDFEC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F895E448-AB0C-A3E1-5F90-24749D5B9C0C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B8621127-5B78-F250-832B-8F0C19199170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E7865BB4-F1E4-A6F9-D3FB-D91EB1E6BB25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F3D4AC68-260A-7247-2838-FA4A15EFB778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8F147BA-8A6C-96D3-0968-701D6481E8DE}"/>
                </a:ext>
              </a:extLst>
            </p:cNvPr>
            <p:cNvSpPr txBox="1"/>
            <p:nvPr/>
          </p:nvSpPr>
          <p:spPr>
            <a:xfrm>
              <a:off x="1514062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D8DF933-F983-380C-FDF1-5CC37E23D649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40C0D94F-20F5-E83D-CD88-4BD741AD7C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178723AA-5786-ADFD-F5EC-99177157913A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1A7C647-D4B2-0BDC-E6CF-594032949C88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6D8E0CFE-5A4C-F2F5-AC68-F5E1231DBF80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19EDB10-413D-DDF0-E585-DA4F9212F7CB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62A7D37C-A783-18EE-9D67-1D5AC3016AE4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2EFB3758-017F-2ED0-1CDF-5A69FD6DE9F7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B2A8704B-E996-4809-96C3-15973795066B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9B8DA922-AC10-8315-7FA0-51527EB14030}"/>
                </a:ext>
              </a:extLst>
            </p:cNvPr>
            <p:cNvCxnSpPr>
              <a:cxnSpLocks/>
            </p:cNvCxnSpPr>
            <p:nvPr/>
          </p:nvCxnSpPr>
          <p:spPr>
            <a:xfrm>
              <a:off x="8169965" y="4028316"/>
              <a:ext cx="516835" cy="0"/>
            </a:xfrm>
            <a:prstGeom prst="straightConnector1">
              <a:avLst/>
            </a:prstGeom>
            <a:ln w="28575">
              <a:solidFill>
                <a:srgbClr val="DAE3F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2009987E-DBD3-B2AB-DDFF-09D461CB9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2971415"/>
              <a:ext cx="4292199" cy="2268478"/>
            </a:xfrm>
            <a:prstGeom prst="rect">
              <a:avLst/>
            </a:prstGeom>
          </p:spPr>
        </p:pic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B656FAA1-137C-76F0-073E-0CA81A91ED93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49E7B251-F1E2-6DAF-B63D-D5F6CFC00DC3}"/>
                </a:ext>
              </a:extLst>
            </p:cNvPr>
            <p:cNvSpPr/>
            <p:nvPr/>
          </p:nvSpPr>
          <p:spPr>
            <a:xfrm>
              <a:off x="2915478" y="6435514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D43312DF-FA2D-FD8B-CA07-AFEECFDC79E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45460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11111E-6 L -0.6812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3A919-69EC-C8D9-FFEB-7263F907A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C5142-1ECF-B089-19BB-D61F7E77C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D6E7163B-B4D1-66FD-8DAF-63F08D737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971415"/>
            <a:ext cx="4292199" cy="22684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B7A4909-ADBB-653E-AF0A-8ED601C7A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64642" y="2474832"/>
            <a:ext cx="5231027" cy="295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4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9B17B-F3EF-4A24-326F-D9E4C2517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D90CFB-9E22-06BD-B2F9-2CCE351E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4523481-A42B-F9D3-9DE8-8D00D06251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651013"/>
              </p:ext>
            </p:extLst>
          </p:nvPr>
        </p:nvGraphicFramePr>
        <p:xfrm>
          <a:off x="1181100" y="2034937"/>
          <a:ext cx="9288780" cy="3842837"/>
        </p:xfrm>
        <a:graphic>
          <a:graphicData uri="http://schemas.openxmlformats.org/drawingml/2006/table">
            <a:tbl>
              <a:tblPr/>
              <a:tblGrid>
                <a:gridCol w="4644390">
                  <a:extLst>
                    <a:ext uri="{9D8B030D-6E8A-4147-A177-3AD203B41FA5}">
                      <a16:colId xmlns:a16="http://schemas.microsoft.com/office/drawing/2014/main" val="127248874"/>
                    </a:ext>
                  </a:extLst>
                </a:gridCol>
                <a:gridCol w="4644390">
                  <a:extLst>
                    <a:ext uri="{9D8B030D-6E8A-4147-A177-3AD203B41FA5}">
                      <a16:colId xmlns:a16="http://schemas.microsoft.com/office/drawing/2014/main" val="3295996530"/>
                    </a:ext>
                  </a:extLst>
                </a:gridCol>
              </a:tblGrid>
              <a:tr h="673315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Tokenizer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rgbClr val="191B1F"/>
                        </a:solidFill>
                        <a:effectLst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66887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Major Algorithms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Typical Model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051349"/>
                  </a:ext>
                </a:extLst>
              </a:tr>
              <a:tr h="1149577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BPE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GPT, GPT-2, GPT-J, GPT-Neo, RoBERTa, BART, LLaMA, ChatGLM-6B, Baichuan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22569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WordPiece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BERT, DistilBERT，MobileBERT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136996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Unigram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AlBERT, T5, mBART, XLNet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0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42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856</Words>
  <Application>Microsoft Office PowerPoint</Application>
  <PresentationFormat>宽屏</PresentationFormat>
  <Paragraphs>318</Paragraphs>
  <Slides>34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Microsoft YaHei Light</vt:lpstr>
      <vt:lpstr>等线</vt:lpstr>
      <vt:lpstr>等线 Light</vt:lpstr>
      <vt:lpstr>Arial</vt:lpstr>
      <vt:lpstr>Artifakt Element Medium</vt:lpstr>
      <vt:lpstr>Cambria Math</vt:lpstr>
      <vt:lpstr>Gabriola</vt:lpstr>
      <vt:lpstr>Office 主题​​</vt:lpstr>
      <vt:lpstr>Transformers, From Zero to Hero</vt:lpstr>
      <vt:lpstr>PowerPoint 演示文稿</vt:lpstr>
      <vt:lpstr>PowerPoint 演示文稿</vt:lpstr>
      <vt:lpstr>PowerPoint 演示文稿</vt:lpstr>
      <vt:lpstr>Huggingface</vt:lpstr>
      <vt:lpstr>Language model</vt:lpstr>
      <vt:lpstr>Language model</vt:lpstr>
      <vt:lpstr>Language model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PowerPoint 演示文稿</vt:lpstr>
      <vt:lpstr>Transformers-position embedding</vt:lpstr>
      <vt:lpstr>Transformers-position embedding</vt:lpstr>
      <vt:lpstr>Transformers-layer norm</vt:lpstr>
      <vt:lpstr>Transformers-layer norm</vt:lpstr>
      <vt:lpstr>Transformers-FFN</vt:lpstr>
      <vt:lpstr>Transformers-softmax</vt:lpstr>
      <vt:lpstr>Transformers-attention</vt:lpstr>
      <vt:lpstr>Transformers-attention</vt:lpstr>
      <vt:lpstr>Transformers-attention</vt:lpstr>
      <vt:lpstr>Transformers-attention</vt:lpstr>
      <vt:lpstr>Transformers-attention</vt:lpstr>
      <vt:lpstr>Transformers-attention</vt:lpstr>
      <vt:lpstr>Transformers-attention</vt:lpstr>
      <vt:lpstr>PowerPoint 演示文稿</vt:lpstr>
      <vt:lpstr>Engineering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Transformers, From Zero to Hero</dc:title>
  <dc:creator>chengyao zhu</dc:creator>
  <cp:lastModifiedBy>chengyao zhu</cp:lastModifiedBy>
  <cp:revision>28</cp:revision>
  <dcterms:created xsi:type="dcterms:W3CDTF">2024-03-04T13:59:45Z</dcterms:created>
  <dcterms:modified xsi:type="dcterms:W3CDTF">2024-09-25T07:38:14Z</dcterms:modified>
</cp:coreProperties>
</file>

<file path=docProps/thumbnail.jpeg>
</file>